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690" r:id="rId3"/>
    <p:sldId id="712" r:id="rId4"/>
    <p:sldId id="729" r:id="rId5"/>
    <p:sldId id="728" r:id="rId6"/>
    <p:sldId id="709" r:id="rId7"/>
    <p:sldId id="708" r:id="rId8"/>
    <p:sldId id="726" r:id="rId9"/>
    <p:sldId id="725" r:id="rId10"/>
    <p:sldId id="710" r:id="rId11"/>
    <p:sldId id="711" r:id="rId12"/>
    <p:sldId id="730" r:id="rId13"/>
    <p:sldId id="731" r:id="rId14"/>
    <p:sldId id="714" r:id="rId15"/>
    <p:sldId id="716" r:id="rId16"/>
    <p:sldId id="717" r:id="rId17"/>
    <p:sldId id="718" r:id="rId18"/>
    <p:sldId id="719" r:id="rId19"/>
    <p:sldId id="720" r:id="rId20"/>
    <p:sldId id="727" r:id="rId21"/>
    <p:sldId id="723" r:id="rId22"/>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713" autoAdjust="0"/>
  </p:normalViewPr>
  <p:slideViewPr>
    <p:cSldViewPr>
      <p:cViewPr>
        <p:scale>
          <a:sx n="57" d="100"/>
          <a:sy n="57" d="100"/>
        </p:scale>
        <p:origin x="-2466" y="-1296"/>
      </p:cViewPr>
      <p:guideLst>
        <p:guide orient="horz" pos="2160"/>
        <p:guide pos="2880"/>
      </p:guideLst>
    </p:cSldViewPr>
  </p:slideViewPr>
  <p:outlineViewPr>
    <p:cViewPr>
      <p:scale>
        <a:sx n="33" d="100"/>
        <a:sy n="33" d="100"/>
      </p:scale>
      <p:origin x="0" y="-612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Pladsholder til dato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542807B-889C-4E85-B1AC-25E2E75CD1EA}" type="datetimeFigureOut">
              <a:rPr lang="en-US"/>
              <a:pPr>
                <a:defRPr/>
              </a:pPr>
              <a:t>10/1/2018</a:t>
            </a:fld>
            <a:endParaRPr lang="en-US"/>
          </a:p>
        </p:txBody>
      </p:sp>
      <p:sp>
        <p:nvSpPr>
          <p:cNvPr id="4" name="Pladsholder til sidefod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5" name="Pladsholder til diasnumm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E7E3B3C-3A39-4F1E-9751-B69987967787}" type="slidenum">
              <a:rPr lang="en-US"/>
              <a:pPr>
                <a:defRPr/>
              </a:pPr>
              <a:t>‹nr.›</a:t>
            </a:fld>
            <a:endParaRPr lang="en-US"/>
          </a:p>
        </p:txBody>
      </p:sp>
    </p:spTree>
    <p:extLst>
      <p:ext uri="{BB962C8B-B14F-4D97-AF65-F5344CB8AC3E}">
        <p14:creationId xmlns:p14="http://schemas.microsoft.com/office/powerpoint/2010/main" val="4144069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Pladsholder til dato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9DE8D27-7047-423B-A40E-77934941DC6D}" type="datetimeFigureOut">
              <a:rPr lang="en-US"/>
              <a:pPr>
                <a:defRPr/>
              </a:pPr>
              <a:t>10/1/2018</a:t>
            </a:fld>
            <a:endParaRPr lang="en-US"/>
          </a:p>
        </p:txBody>
      </p:sp>
      <p:sp>
        <p:nvSpPr>
          <p:cNvPr id="4" name="Pladsholder til diasbillede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Pladsholder til not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US" noProof="0" smtClean="0"/>
          </a:p>
        </p:txBody>
      </p:sp>
      <p:sp>
        <p:nvSpPr>
          <p:cNvPr id="6" name="Pladsholder til sidefod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Pladsholder til diasnumm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645D168-FEFF-4AA1-9CA2-1343D75C3E5C}" type="slidenum">
              <a:rPr lang="en-US"/>
              <a:pPr>
                <a:defRPr/>
              </a:pPr>
              <a:t>‹nr.›</a:t>
            </a:fld>
            <a:endParaRPr lang="en-US"/>
          </a:p>
        </p:txBody>
      </p:sp>
    </p:spTree>
    <p:extLst>
      <p:ext uri="{BB962C8B-B14F-4D97-AF65-F5344CB8AC3E}">
        <p14:creationId xmlns:p14="http://schemas.microsoft.com/office/powerpoint/2010/main" val="11703541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en-US"/>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en-US"/>
          </a:p>
        </p:txBody>
      </p:sp>
      <p:sp>
        <p:nvSpPr>
          <p:cNvPr id="4" name="Pladsholder til dato 3"/>
          <p:cNvSpPr>
            <a:spLocks noGrp="1"/>
          </p:cNvSpPr>
          <p:nvPr>
            <p:ph type="dt" sz="half" idx="10"/>
          </p:nvPr>
        </p:nvSpPr>
        <p:spPr/>
        <p:txBody>
          <a:bodyPr/>
          <a:lstStyle>
            <a:lvl1pPr>
              <a:defRPr/>
            </a:lvl1pPr>
          </a:lstStyle>
          <a:p>
            <a:pPr>
              <a:defRPr/>
            </a:pPr>
            <a:fld id="{854B44A3-B0AB-4653-BC89-27CC48429E89}" type="datetime3">
              <a:rPr lang="en-US" smtClean="0"/>
              <a:t>1 October 2018</a:t>
            </a:fld>
            <a:endParaRPr lang="en-US"/>
          </a:p>
        </p:txBody>
      </p:sp>
      <p:sp>
        <p:nvSpPr>
          <p:cNvPr id="5"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6" name="Pladsholder til diasnummer 5"/>
          <p:cNvSpPr>
            <a:spLocks noGrp="1"/>
          </p:cNvSpPr>
          <p:nvPr>
            <p:ph type="sldNum" sz="quarter" idx="12"/>
          </p:nvPr>
        </p:nvSpPr>
        <p:spPr/>
        <p:txBody>
          <a:bodyPr/>
          <a:lstStyle>
            <a:lvl1pPr>
              <a:defRPr/>
            </a:lvl1pPr>
          </a:lstStyle>
          <a:p>
            <a:pPr>
              <a:defRPr/>
            </a:pPr>
            <a:fld id="{873DBAA8-40A0-4964-9114-B1958D9F8C68}"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lvl1pPr>
              <a:defRPr/>
            </a:lvl1pPr>
          </a:lstStyle>
          <a:p>
            <a:pPr>
              <a:defRPr/>
            </a:pPr>
            <a:fld id="{24792738-2AAC-4F29-AD75-F0E3F70C2EEA}" type="datetime3">
              <a:rPr lang="en-US" smtClean="0"/>
              <a:t>1 October 2018</a:t>
            </a:fld>
            <a:endParaRPr lang="en-US"/>
          </a:p>
        </p:txBody>
      </p:sp>
      <p:sp>
        <p:nvSpPr>
          <p:cNvPr id="5"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6" name="Pladsholder til diasnummer 5"/>
          <p:cNvSpPr>
            <a:spLocks noGrp="1"/>
          </p:cNvSpPr>
          <p:nvPr>
            <p:ph type="sldNum" sz="quarter" idx="12"/>
          </p:nvPr>
        </p:nvSpPr>
        <p:spPr/>
        <p:txBody>
          <a:bodyPr/>
          <a:lstStyle>
            <a:lvl1pPr>
              <a:defRPr/>
            </a:lvl1pPr>
          </a:lstStyle>
          <a:p>
            <a:pPr>
              <a:defRPr/>
            </a:pPr>
            <a:fld id="{EEC6A24D-C73B-4367-A060-6FBF70A0B2D2}"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en-US"/>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lvl1pPr>
              <a:defRPr/>
            </a:lvl1pPr>
          </a:lstStyle>
          <a:p>
            <a:pPr>
              <a:defRPr/>
            </a:pPr>
            <a:fld id="{D8CD5FD4-D6BE-4FB4-848C-70ED8B138D4C}" type="datetime3">
              <a:rPr lang="en-US" smtClean="0"/>
              <a:t>1 October 2018</a:t>
            </a:fld>
            <a:endParaRPr lang="en-US"/>
          </a:p>
        </p:txBody>
      </p:sp>
      <p:sp>
        <p:nvSpPr>
          <p:cNvPr id="5"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6" name="Pladsholder til diasnummer 5"/>
          <p:cNvSpPr>
            <a:spLocks noGrp="1"/>
          </p:cNvSpPr>
          <p:nvPr>
            <p:ph type="sldNum" sz="quarter" idx="12"/>
          </p:nvPr>
        </p:nvSpPr>
        <p:spPr/>
        <p:txBody>
          <a:bodyPr/>
          <a:lstStyle>
            <a:lvl1pPr>
              <a:defRPr/>
            </a:lvl1pPr>
          </a:lstStyle>
          <a:p>
            <a:pPr>
              <a:defRPr/>
            </a:pPr>
            <a:fld id="{0DBAC61A-A33C-472C-BA47-DE111D897D8B}"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el, tekst og 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a-DK" smtClean="0"/>
              <a:t>Klik for at redigere titeltypografi i masteren</a:t>
            </a:r>
            <a:endParaRPr lang="en-US"/>
          </a:p>
        </p:txBody>
      </p:sp>
      <p:sp>
        <p:nvSpPr>
          <p:cNvPr id="3" name="Pladsholder til tekst 2"/>
          <p:cNvSpPr>
            <a:spLocks noGrp="1"/>
          </p:cNvSpPr>
          <p:nvPr>
            <p:ph type="body" sz="half" idx="1"/>
          </p:nvPr>
        </p:nvSpPr>
        <p:spPr>
          <a:xfrm>
            <a:off x="457200" y="1600200"/>
            <a:ext cx="4038600" cy="4525963"/>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quarter" idx="2"/>
          </p:nvPr>
        </p:nvSpPr>
        <p:spPr>
          <a:xfrm>
            <a:off x="4648200" y="1600200"/>
            <a:ext cx="4038600" cy="2185988"/>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indhold 4"/>
          <p:cNvSpPr>
            <a:spLocks noGrp="1"/>
          </p:cNvSpPr>
          <p:nvPr>
            <p:ph sz="quarter" idx="3"/>
          </p:nvPr>
        </p:nvSpPr>
        <p:spPr>
          <a:xfrm>
            <a:off x="4648200" y="3938588"/>
            <a:ext cx="4038600" cy="2187575"/>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dato 5"/>
          <p:cNvSpPr>
            <a:spLocks noGrp="1"/>
          </p:cNvSpPr>
          <p:nvPr>
            <p:ph type="dt" sz="half" idx="10"/>
          </p:nvPr>
        </p:nvSpPr>
        <p:spPr>
          <a:xfrm>
            <a:off x="468313" y="6381750"/>
            <a:ext cx="2133600" cy="476250"/>
          </a:xfrm>
        </p:spPr>
        <p:txBody>
          <a:bodyPr/>
          <a:lstStyle>
            <a:lvl1pPr>
              <a:defRPr/>
            </a:lvl1pPr>
          </a:lstStyle>
          <a:p>
            <a:fld id="{09F2E066-CDE7-425A-9413-4E6757A91860}" type="datetime3">
              <a:rPr lang="en-US" smtClean="0"/>
              <a:t>1 October 2018</a:t>
            </a:fld>
            <a:endParaRPr lang="da-DK"/>
          </a:p>
        </p:txBody>
      </p:sp>
      <p:sp>
        <p:nvSpPr>
          <p:cNvPr id="7" name="Pladsholder til sidefod 6"/>
          <p:cNvSpPr>
            <a:spLocks noGrp="1"/>
          </p:cNvSpPr>
          <p:nvPr>
            <p:ph type="ftr" sz="quarter" idx="11"/>
          </p:nvPr>
        </p:nvSpPr>
        <p:spPr>
          <a:xfrm>
            <a:off x="3132138" y="6381750"/>
            <a:ext cx="2895600" cy="476250"/>
          </a:xfrm>
        </p:spPr>
        <p:txBody>
          <a:bodyPr/>
          <a:lstStyle>
            <a:lvl1pPr>
              <a:defRPr/>
            </a:lvl1pPr>
          </a:lstStyle>
          <a:p>
            <a:r>
              <a:rPr lang="nn-NO" smtClean="0"/>
              <a:t>ikek 5 - Kultur og sammenstød, kulturkoder, Interkulturel Markedskommunikation, PEST, SWOT</a:t>
            </a:r>
            <a:endParaRPr lang="da-DK"/>
          </a:p>
        </p:txBody>
      </p:sp>
      <p:sp>
        <p:nvSpPr>
          <p:cNvPr id="8" name="Pladsholder til diasnummer 7"/>
          <p:cNvSpPr>
            <a:spLocks noGrp="1"/>
          </p:cNvSpPr>
          <p:nvPr>
            <p:ph type="sldNum" sz="quarter" idx="12"/>
          </p:nvPr>
        </p:nvSpPr>
        <p:spPr>
          <a:xfrm>
            <a:off x="6516688" y="6381750"/>
            <a:ext cx="2133600" cy="476250"/>
          </a:xfrm>
        </p:spPr>
        <p:txBody>
          <a:bodyPr/>
          <a:lstStyle>
            <a:lvl1pPr>
              <a:defRPr/>
            </a:lvl1pPr>
          </a:lstStyle>
          <a:p>
            <a:fld id="{0B875B7D-6385-42EB-8587-22325713C6F3}" type="slidenum">
              <a:rPr lang="da-DK"/>
              <a:pPr/>
              <a:t>‹nr.›</a:t>
            </a:fld>
            <a:endParaRPr lang="da-DK"/>
          </a:p>
        </p:txBody>
      </p:sp>
    </p:spTree>
    <p:extLst>
      <p:ext uri="{BB962C8B-B14F-4D97-AF65-F5344CB8AC3E}">
        <p14:creationId xmlns:p14="http://schemas.microsoft.com/office/powerpoint/2010/main" val="146045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lvl1pPr>
              <a:defRPr/>
            </a:lvl1pPr>
          </a:lstStyle>
          <a:p>
            <a:pPr>
              <a:defRPr/>
            </a:pPr>
            <a:fld id="{6D23F0EA-F29C-4754-818C-1CECCA84E179}" type="datetime3">
              <a:rPr lang="en-US" smtClean="0"/>
              <a:t>1 October 2018</a:t>
            </a:fld>
            <a:endParaRPr lang="en-US"/>
          </a:p>
        </p:txBody>
      </p:sp>
      <p:sp>
        <p:nvSpPr>
          <p:cNvPr id="5"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6" name="Pladsholder til diasnummer 5"/>
          <p:cNvSpPr>
            <a:spLocks noGrp="1"/>
          </p:cNvSpPr>
          <p:nvPr>
            <p:ph type="sldNum" sz="quarter" idx="12"/>
          </p:nvPr>
        </p:nvSpPr>
        <p:spPr/>
        <p:txBody>
          <a:bodyPr/>
          <a:lstStyle>
            <a:lvl1pPr>
              <a:defRPr/>
            </a:lvl1pPr>
          </a:lstStyle>
          <a:p>
            <a:pPr>
              <a:defRPr/>
            </a:pPr>
            <a:fld id="{95138D2B-9F13-4FEC-AFDA-58A58D2D66DA}"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EA39F6C0-E3C7-45CB-924E-1C61181E2EC9}" type="datetime3">
              <a:rPr lang="en-US" smtClean="0"/>
              <a:t>1 October 2018</a:t>
            </a:fld>
            <a:endParaRPr lang="en-US"/>
          </a:p>
        </p:txBody>
      </p:sp>
      <p:sp>
        <p:nvSpPr>
          <p:cNvPr id="5"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6" name="Pladsholder til diasnummer 5"/>
          <p:cNvSpPr>
            <a:spLocks noGrp="1"/>
          </p:cNvSpPr>
          <p:nvPr>
            <p:ph type="sldNum" sz="quarter" idx="12"/>
          </p:nvPr>
        </p:nvSpPr>
        <p:spPr/>
        <p:txBody>
          <a:bodyPr/>
          <a:lstStyle>
            <a:lvl1pPr>
              <a:defRPr/>
            </a:lvl1pPr>
          </a:lstStyle>
          <a:p>
            <a:pPr>
              <a:defRPr/>
            </a:pPr>
            <a:fld id="{8C3B7A76-94D8-44BB-8428-BFB0C772A1D9}"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3"/>
          <p:cNvSpPr>
            <a:spLocks noGrp="1"/>
          </p:cNvSpPr>
          <p:nvPr>
            <p:ph type="dt" sz="half" idx="10"/>
          </p:nvPr>
        </p:nvSpPr>
        <p:spPr/>
        <p:txBody>
          <a:bodyPr/>
          <a:lstStyle>
            <a:lvl1pPr>
              <a:defRPr/>
            </a:lvl1pPr>
          </a:lstStyle>
          <a:p>
            <a:pPr>
              <a:defRPr/>
            </a:pPr>
            <a:fld id="{CF0E730B-53CC-426A-8334-D7590E5E6768}" type="datetime3">
              <a:rPr lang="en-US" smtClean="0"/>
              <a:t>1 October 2018</a:t>
            </a:fld>
            <a:endParaRPr lang="en-US"/>
          </a:p>
        </p:txBody>
      </p:sp>
      <p:sp>
        <p:nvSpPr>
          <p:cNvPr id="6"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7" name="Pladsholder til diasnummer 5"/>
          <p:cNvSpPr>
            <a:spLocks noGrp="1"/>
          </p:cNvSpPr>
          <p:nvPr>
            <p:ph type="sldNum" sz="quarter" idx="12"/>
          </p:nvPr>
        </p:nvSpPr>
        <p:spPr/>
        <p:txBody>
          <a:bodyPr/>
          <a:lstStyle>
            <a:lvl1pPr>
              <a:defRPr/>
            </a:lvl1pPr>
          </a:lstStyle>
          <a:p>
            <a:pPr>
              <a:defRPr/>
            </a:pPr>
            <a:fld id="{B21348EE-6476-4E41-A8B2-82AA64F68363}"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Pladsholder til dato 3"/>
          <p:cNvSpPr>
            <a:spLocks noGrp="1"/>
          </p:cNvSpPr>
          <p:nvPr>
            <p:ph type="dt" sz="half" idx="10"/>
          </p:nvPr>
        </p:nvSpPr>
        <p:spPr/>
        <p:txBody>
          <a:bodyPr/>
          <a:lstStyle>
            <a:lvl1pPr>
              <a:defRPr/>
            </a:lvl1pPr>
          </a:lstStyle>
          <a:p>
            <a:pPr>
              <a:defRPr/>
            </a:pPr>
            <a:fld id="{C6CF2BC7-0B5D-4EEB-832F-C198FC4C4C54}" type="datetime3">
              <a:rPr lang="en-US" smtClean="0"/>
              <a:t>1 October 2018</a:t>
            </a:fld>
            <a:endParaRPr lang="en-US"/>
          </a:p>
        </p:txBody>
      </p:sp>
      <p:sp>
        <p:nvSpPr>
          <p:cNvPr id="8"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9" name="Pladsholder til diasnummer 5"/>
          <p:cNvSpPr>
            <a:spLocks noGrp="1"/>
          </p:cNvSpPr>
          <p:nvPr>
            <p:ph type="sldNum" sz="quarter" idx="12"/>
          </p:nvPr>
        </p:nvSpPr>
        <p:spPr/>
        <p:txBody>
          <a:bodyPr/>
          <a:lstStyle>
            <a:lvl1pPr>
              <a:defRPr/>
            </a:lvl1pPr>
          </a:lstStyle>
          <a:p>
            <a:pPr>
              <a:defRPr/>
            </a:pPr>
            <a:fld id="{7CA77D78-61A7-42B5-ABD3-DF0CAE3A84B6}"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dato 3"/>
          <p:cNvSpPr>
            <a:spLocks noGrp="1"/>
          </p:cNvSpPr>
          <p:nvPr>
            <p:ph type="dt" sz="half" idx="10"/>
          </p:nvPr>
        </p:nvSpPr>
        <p:spPr/>
        <p:txBody>
          <a:bodyPr/>
          <a:lstStyle>
            <a:lvl1pPr>
              <a:defRPr/>
            </a:lvl1pPr>
          </a:lstStyle>
          <a:p>
            <a:pPr>
              <a:defRPr/>
            </a:pPr>
            <a:fld id="{7D9FFB21-E2AA-439C-9CB4-BD9A9E6BBA46}" type="datetime3">
              <a:rPr lang="en-US" smtClean="0"/>
              <a:t>1 October 2018</a:t>
            </a:fld>
            <a:endParaRPr lang="en-US"/>
          </a:p>
        </p:txBody>
      </p:sp>
      <p:sp>
        <p:nvSpPr>
          <p:cNvPr id="4"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5" name="Pladsholder til diasnummer 5"/>
          <p:cNvSpPr>
            <a:spLocks noGrp="1"/>
          </p:cNvSpPr>
          <p:nvPr>
            <p:ph type="sldNum" sz="quarter" idx="12"/>
          </p:nvPr>
        </p:nvSpPr>
        <p:spPr/>
        <p:txBody>
          <a:bodyPr/>
          <a:lstStyle>
            <a:lvl1pPr>
              <a:defRPr/>
            </a:lvl1pPr>
          </a:lstStyle>
          <a:p>
            <a:pPr>
              <a:defRPr/>
            </a:pPr>
            <a:fld id="{D3ECAD24-61B3-412D-9333-71FC72042807}"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E70A8E10-99C7-4746-9838-E1AC3BCB07EE}" type="datetime3">
              <a:rPr lang="en-US" smtClean="0"/>
              <a:t>1 October 2018</a:t>
            </a:fld>
            <a:endParaRPr lang="en-US"/>
          </a:p>
        </p:txBody>
      </p:sp>
      <p:sp>
        <p:nvSpPr>
          <p:cNvPr id="3"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4" name="Pladsholder til diasnummer 5"/>
          <p:cNvSpPr>
            <a:spLocks noGrp="1"/>
          </p:cNvSpPr>
          <p:nvPr>
            <p:ph type="sldNum" sz="quarter" idx="12"/>
          </p:nvPr>
        </p:nvSpPr>
        <p:spPr/>
        <p:txBody>
          <a:bodyPr/>
          <a:lstStyle>
            <a:lvl1pPr>
              <a:defRPr/>
            </a:lvl1pPr>
          </a:lstStyle>
          <a:p>
            <a:pPr>
              <a:defRPr/>
            </a:pPr>
            <a:fld id="{8E671149-3732-4DE6-B6EF-4D84A20E43BA}"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en-US"/>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E5C0F7B1-10F7-4067-A8B2-3E340BDE89B7}" type="datetime3">
              <a:rPr lang="en-US" smtClean="0"/>
              <a:t>1 October 2018</a:t>
            </a:fld>
            <a:endParaRPr lang="en-US"/>
          </a:p>
        </p:txBody>
      </p:sp>
      <p:sp>
        <p:nvSpPr>
          <p:cNvPr id="6"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7" name="Pladsholder til diasnummer 5"/>
          <p:cNvSpPr>
            <a:spLocks noGrp="1"/>
          </p:cNvSpPr>
          <p:nvPr>
            <p:ph type="sldNum" sz="quarter" idx="12"/>
          </p:nvPr>
        </p:nvSpPr>
        <p:spPr/>
        <p:txBody>
          <a:bodyPr/>
          <a:lstStyle>
            <a:lvl1pPr>
              <a:defRPr/>
            </a:lvl1pPr>
          </a:lstStyle>
          <a:p>
            <a:pPr>
              <a:defRPr/>
            </a:pPr>
            <a:fld id="{C960C288-47CA-41C5-B3A8-516809631C07}"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en-US"/>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C59F6172-C7D1-4E17-AF8C-1F9C2C4072AD}" type="datetime3">
              <a:rPr lang="en-US" smtClean="0"/>
              <a:t>1 October 2018</a:t>
            </a:fld>
            <a:endParaRPr lang="en-US"/>
          </a:p>
        </p:txBody>
      </p:sp>
      <p:sp>
        <p:nvSpPr>
          <p:cNvPr id="6" name="Pladsholder til sidefod 4"/>
          <p:cNvSpPr>
            <a:spLocks noGrp="1"/>
          </p:cNvSpPr>
          <p:nvPr>
            <p:ph type="ftr" sz="quarter" idx="11"/>
          </p:nvPr>
        </p:nvSpPr>
        <p:spPr/>
        <p:txBody>
          <a:bodyPr/>
          <a:lstStyle>
            <a:lvl1pPr>
              <a:defRPr/>
            </a:lvl1pPr>
          </a:lstStyle>
          <a:p>
            <a:pPr>
              <a:defRPr/>
            </a:pPr>
            <a:r>
              <a:rPr lang="nn-NO" smtClean="0"/>
              <a:t>ikek 5 - Kultur og sammenstød, kulturkoder, Interkulturel Markedskommunikation, PEST, SWOT</a:t>
            </a:r>
            <a:endParaRPr lang="en-US"/>
          </a:p>
        </p:txBody>
      </p:sp>
      <p:sp>
        <p:nvSpPr>
          <p:cNvPr id="7" name="Pladsholder til diasnummer 5"/>
          <p:cNvSpPr>
            <a:spLocks noGrp="1"/>
          </p:cNvSpPr>
          <p:nvPr>
            <p:ph type="sldNum" sz="quarter" idx="12"/>
          </p:nvPr>
        </p:nvSpPr>
        <p:spPr/>
        <p:txBody>
          <a:bodyPr/>
          <a:lstStyle>
            <a:lvl1pPr>
              <a:defRPr/>
            </a:lvl1pPr>
          </a:lstStyle>
          <a:p>
            <a:pPr>
              <a:defRPr/>
            </a:pPr>
            <a:fld id="{C2837663-E78A-4E5D-883F-6AC9D2071740}"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US" smtClean="0"/>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smtClean="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FBDD1AB-B2D5-4A82-9D0B-6F3340365841}" type="datetime3">
              <a:rPr lang="en-US" smtClean="0"/>
              <a:t>1 October 2018</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nn-NO" smtClean="0"/>
              <a:t>ikek 5 - Kultur og sammenstød, kulturkoder, Interkulturel Markedskommunikation, PEST, SWOT</a:t>
            </a:r>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1F00AAA-5878-41E7-841C-3263E79FFCCD}"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fstede-insights.com/product/compare-countr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DtNmkMo-pOc" TargetMode="External"/><Relationship Id="rId2" Type="http://schemas.openxmlformats.org/officeDocument/2006/relationships/hyperlink" Target="http://www.pbs.org/wgbh/pages/frontline/video/flv/generic.html?s=frol02s49eq74&amp;continuous=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504" y="2222550"/>
            <a:ext cx="8856984" cy="2214562"/>
          </a:xfrm>
        </p:spPr>
        <p:txBody>
          <a:bodyPr rtlCol="0">
            <a:noAutofit/>
          </a:bodyPr>
          <a:lstStyle/>
          <a:p>
            <a:pPr fontAlgn="auto">
              <a:spcAft>
                <a:spcPts val="0"/>
              </a:spcAft>
              <a:defRPr/>
            </a:pPr>
            <a:r>
              <a:rPr lang="da-DK" sz="3600" dirty="0" smtClean="0"/>
              <a:t>Interkulturel Erhvervskommunikation </a:t>
            </a:r>
            <a:br>
              <a:rPr lang="da-DK" sz="3600" dirty="0" smtClean="0"/>
            </a:br>
            <a:r>
              <a:rPr lang="en-US" sz="3600" dirty="0" err="1" smtClean="0"/>
              <a:t>ikek</a:t>
            </a:r>
            <a:r>
              <a:rPr lang="en-US" sz="3600" dirty="0" smtClean="0"/>
              <a:t> 5</a:t>
            </a:r>
            <a:br>
              <a:rPr lang="en-US" sz="3600" dirty="0" smtClean="0"/>
            </a:br>
            <a:r>
              <a:rPr lang="en-US" sz="3600" dirty="0" smtClean="0"/>
              <a:t/>
            </a:r>
            <a:br>
              <a:rPr lang="en-US" sz="3600" dirty="0" smtClean="0"/>
            </a:br>
            <a:r>
              <a:rPr lang="fr-FR" sz="3200" dirty="0" smtClean="0">
                <a:ea typeface="Calibri"/>
                <a:cs typeface="Arial"/>
              </a:rPr>
              <a:t>Kultur </a:t>
            </a:r>
            <a:r>
              <a:rPr lang="fr-FR" sz="3200" dirty="0">
                <a:ea typeface="Calibri"/>
                <a:cs typeface="Arial"/>
              </a:rPr>
              <a:t>og sammenstød</a:t>
            </a:r>
            <a:r>
              <a:rPr lang="en-US" sz="3200" dirty="0" smtClean="0"/>
              <a:t/>
            </a:r>
            <a:br>
              <a:rPr lang="en-US" sz="3200" dirty="0" smtClean="0"/>
            </a:br>
            <a:r>
              <a:rPr lang="fr-FR" sz="3200" dirty="0">
                <a:ea typeface="Calibri"/>
                <a:cs typeface="Arial"/>
              </a:rPr>
              <a:t>The Culture </a:t>
            </a:r>
            <a:r>
              <a:rPr lang="fr-FR" sz="3200" dirty="0" smtClean="0">
                <a:ea typeface="Calibri"/>
                <a:cs typeface="Arial"/>
              </a:rPr>
              <a:t>Code</a:t>
            </a:r>
            <a:br>
              <a:rPr lang="fr-FR" sz="3200" dirty="0" smtClean="0">
                <a:ea typeface="Calibri"/>
                <a:cs typeface="Arial"/>
              </a:rPr>
            </a:br>
            <a:r>
              <a:rPr lang="fr-FR" sz="3200" dirty="0" smtClean="0">
                <a:ea typeface="Calibri"/>
                <a:cs typeface="Arial"/>
              </a:rPr>
              <a:t>Interkulturel markedskommunikation</a:t>
            </a:r>
            <a:r>
              <a:rPr lang="fr-FR" sz="3200" dirty="0" smtClean="0">
                <a:ea typeface="Calibri"/>
                <a:cs typeface="Arial"/>
              </a:rPr>
              <a:t/>
            </a:r>
            <a:br>
              <a:rPr lang="fr-FR" sz="3200" dirty="0" smtClean="0">
                <a:ea typeface="Calibri"/>
                <a:cs typeface="Arial"/>
              </a:rPr>
            </a:br>
            <a:r>
              <a:rPr lang="fr-FR" sz="3200" dirty="0" smtClean="0">
                <a:ea typeface="Calibri"/>
                <a:cs typeface="Arial"/>
              </a:rPr>
              <a:t>PEST og SWOT</a:t>
            </a:r>
            <a:r>
              <a:rPr lang="fr-FR" sz="3600" dirty="0">
                <a:ea typeface="Calibri"/>
                <a:cs typeface="Arial"/>
              </a:rPr>
              <a:t/>
            </a:r>
            <a:br>
              <a:rPr lang="fr-FR" sz="3600" dirty="0">
                <a:ea typeface="Calibri"/>
                <a:cs typeface="Arial"/>
              </a:rPr>
            </a:br>
            <a:r>
              <a:rPr lang="en-US" sz="3600" dirty="0" smtClean="0"/>
              <a:t/>
            </a:r>
            <a:br>
              <a:rPr lang="en-US" sz="3600" dirty="0" smtClean="0"/>
            </a:br>
            <a:r>
              <a:rPr lang="da-DK" sz="3600" dirty="0"/>
              <a:t>efterår </a:t>
            </a:r>
            <a:r>
              <a:rPr lang="da-DK" sz="3600" dirty="0" smtClean="0"/>
              <a:t>2018</a:t>
            </a:r>
            <a:r>
              <a:rPr lang="da-DK" sz="3600" dirty="0" smtClean="0"/>
              <a:t/>
            </a:r>
            <a:br>
              <a:rPr lang="da-DK" sz="3600" dirty="0" smtClean="0"/>
            </a:br>
            <a:r>
              <a:rPr lang="da-DK" sz="3600" dirty="0"/>
              <a:t/>
            </a:r>
            <a:br>
              <a:rPr lang="da-DK" sz="3600" dirty="0"/>
            </a:br>
            <a:r>
              <a:rPr lang="da-DK" sz="3600" dirty="0" smtClean="0"/>
              <a:t>KU </a:t>
            </a:r>
            <a:r>
              <a:rPr lang="da-DK" sz="3600" dirty="0"/>
              <a:t>- Ezio Pillon</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691680" y="692696"/>
            <a:ext cx="7166600" cy="5357850"/>
          </a:xfrm>
        </p:spPr>
        <p:txBody>
          <a:bodyPr>
            <a:noAutofit/>
          </a:bodyPr>
          <a:lstStyle/>
          <a:p>
            <a:pPr>
              <a:buNone/>
            </a:pPr>
            <a:r>
              <a:rPr lang="en-US" sz="2400" dirty="0" smtClean="0">
                <a:latin typeface="Arial" panose="020B0604020202020204" pitchFamily="34" charset="0"/>
                <a:cs typeface="Arial" panose="020B0604020202020204" pitchFamily="34" charset="0"/>
              </a:rPr>
              <a:t>USA </a:t>
            </a:r>
            <a:r>
              <a:rPr lang="en-US" sz="2400" dirty="0" err="1" smtClean="0">
                <a:latin typeface="Arial" panose="020B0604020202020204" pitchFamily="34" charset="0"/>
                <a:cs typeface="Arial" panose="020B0604020202020204" pitchFamily="34" charset="0"/>
              </a:rPr>
              <a:t>koderne</a:t>
            </a:r>
            <a:r>
              <a:rPr lang="en-US" sz="2400" dirty="0" smtClean="0">
                <a:latin typeface="Arial" panose="020B0604020202020204" pitchFamily="34" charset="0"/>
                <a:cs typeface="Arial" panose="020B0604020202020204" pitchFamily="34" charset="0"/>
              </a:rPr>
              <a:t> for:</a:t>
            </a:r>
          </a:p>
          <a:p>
            <a:pPr>
              <a:buNone/>
            </a:pPr>
            <a:r>
              <a:rPr lang="en-US" sz="2400" dirty="0" smtClean="0">
                <a:latin typeface="Arial" panose="020B0604020202020204" pitchFamily="34" charset="0"/>
                <a:cs typeface="Arial" panose="020B0604020202020204" pitchFamily="34" charset="0"/>
              </a:rPr>
              <a:t>Jeep		Horse			D; Liberator</a:t>
            </a:r>
          </a:p>
          <a:p>
            <a:pPr>
              <a:buNone/>
            </a:pPr>
            <a:r>
              <a:rPr lang="da-DK" sz="2400" dirty="0" smtClean="0">
                <a:latin typeface="Arial" panose="020B0604020202020204" pitchFamily="34" charset="0"/>
                <a:cs typeface="Arial" panose="020B0604020202020204" pitchFamily="34" charset="0"/>
              </a:rPr>
              <a:t>Toilet </a:t>
            </a:r>
            <a:r>
              <a:rPr lang="da-DK" sz="2400" dirty="0" err="1" smtClean="0">
                <a:latin typeface="Arial" panose="020B0604020202020204" pitchFamily="34" charset="0"/>
                <a:cs typeface="Arial" panose="020B0604020202020204" pitchFamily="34" charset="0"/>
              </a:rPr>
              <a:t>paper</a:t>
            </a:r>
            <a:r>
              <a:rPr lang="da-DK" sz="2400" dirty="0" smtClean="0">
                <a:latin typeface="Arial" panose="020B0604020202020204" pitchFamily="34" charset="0"/>
                <a:cs typeface="Arial" panose="020B0604020202020204" pitchFamily="34" charset="0"/>
              </a:rPr>
              <a:t>	</a:t>
            </a:r>
            <a:r>
              <a:rPr lang="da-DK" sz="2400" dirty="0" err="1" smtClean="0">
                <a:latin typeface="Arial" panose="020B0604020202020204" pitchFamily="34" charset="0"/>
                <a:cs typeface="Arial" panose="020B0604020202020204" pitchFamily="34" charset="0"/>
              </a:rPr>
              <a:t>Independence</a:t>
            </a:r>
            <a:endParaRPr lang="en-US" sz="2400" dirty="0" smtClean="0">
              <a:latin typeface="Arial" panose="020B0604020202020204" pitchFamily="34" charset="0"/>
              <a:cs typeface="Arial" panose="020B0604020202020204" pitchFamily="34" charset="0"/>
            </a:endParaRPr>
          </a:p>
          <a:p>
            <a:pPr>
              <a:buNone/>
            </a:pPr>
            <a:r>
              <a:rPr lang="en-US" sz="2400" dirty="0" smtClean="0">
                <a:latin typeface="Arial" panose="020B0604020202020204" pitchFamily="34" charset="0"/>
                <a:cs typeface="Arial" panose="020B0604020202020204" pitchFamily="34" charset="0"/>
              </a:rPr>
              <a:t>Car 		Identity		D; Engineering</a:t>
            </a:r>
          </a:p>
          <a:p>
            <a:pPr>
              <a:buNone/>
            </a:pPr>
            <a:r>
              <a:rPr lang="en-US" sz="2400" dirty="0" smtClean="0">
                <a:latin typeface="Arial" panose="020B0604020202020204" pitchFamily="34" charset="0"/>
                <a:cs typeface="Arial" panose="020B0604020202020204" pitchFamily="34" charset="0"/>
              </a:rPr>
              <a:t>Cheese	Dead			F; Alive</a:t>
            </a:r>
          </a:p>
          <a:p>
            <a:pPr>
              <a:buNone/>
            </a:pPr>
            <a:r>
              <a:rPr lang="en-US" sz="2400" dirty="0" smtClean="0">
                <a:latin typeface="Arial" panose="020B0604020202020204" pitchFamily="34" charset="0"/>
                <a:cs typeface="Arial" panose="020B0604020202020204" pitchFamily="34" charset="0"/>
              </a:rPr>
              <a:t>Fat		Checking out</a:t>
            </a:r>
          </a:p>
          <a:p>
            <a:pPr>
              <a:buNone/>
            </a:pPr>
            <a:r>
              <a:rPr lang="en-US" sz="2400" dirty="0" smtClean="0">
                <a:latin typeface="Arial" panose="020B0604020202020204" pitchFamily="34" charset="0"/>
                <a:cs typeface="Arial" panose="020B0604020202020204" pitchFamily="34" charset="0"/>
              </a:rPr>
              <a:t>Quality	It works</a:t>
            </a:r>
          </a:p>
          <a:p>
            <a:pPr>
              <a:buNone/>
            </a:pPr>
            <a:r>
              <a:rPr lang="en-US" sz="2400" dirty="0" smtClean="0">
                <a:latin typeface="Arial" panose="020B0604020202020204" pitchFamily="34" charset="0"/>
                <a:cs typeface="Arial" panose="020B0604020202020204" pitchFamily="34" charset="0"/>
              </a:rPr>
              <a:t>Perfection	Death</a:t>
            </a:r>
          </a:p>
          <a:p>
            <a:pPr>
              <a:buNone/>
            </a:pPr>
            <a:r>
              <a:rPr lang="en-US" sz="2400" dirty="0" smtClean="0">
                <a:latin typeface="Arial" panose="020B0604020202020204" pitchFamily="34" charset="0"/>
                <a:cs typeface="Arial" panose="020B0604020202020204" pitchFamily="34" charset="0"/>
              </a:rPr>
              <a:t>Money	</a:t>
            </a:r>
            <a:r>
              <a:rPr lang="da-DK" sz="2400" dirty="0" err="1" smtClean="0">
                <a:latin typeface="Arial" panose="020B0604020202020204" pitchFamily="34" charset="0"/>
                <a:cs typeface="Arial" panose="020B0604020202020204" pitchFamily="34" charset="0"/>
              </a:rPr>
              <a:t>Proof</a:t>
            </a:r>
            <a:endParaRPr lang="en-US" sz="2400" dirty="0" smtClean="0">
              <a:latin typeface="Arial" panose="020B0604020202020204" pitchFamily="34" charset="0"/>
              <a:cs typeface="Arial" panose="020B0604020202020204" pitchFamily="34" charset="0"/>
            </a:endParaRPr>
          </a:p>
          <a:p>
            <a:pPr>
              <a:buNone/>
            </a:pPr>
            <a:r>
              <a:rPr lang="en-US" sz="2400" dirty="0" smtClean="0">
                <a:latin typeface="Arial" panose="020B0604020202020204" pitchFamily="34" charset="0"/>
                <a:cs typeface="Arial" panose="020B0604020202020204" pitchFamily="34" charset="0"/>
              </a:rPr>
              <a:t>Food 		Fuel</a:t>
            </a:r>
          </a:p>
          <a:p>
            <a:pPr>
              <a:buNone/>
            </a:pPr>
            <a:r>
              <a:rPr lang="en-US" sz="2400" dirty="0" smtClean="0">
                <a:latin typeface="Arial" panose="020B0604020202020204" pitchFamily="34" charset="0"/>
                <a:cs typeface="Arial" panose="020B0604020202020204" pitchFamily="34" charset="0"/>
              </a:rPr>
              <a:t>Work		Who you are</a:t>
            </a:r>
          </a:p>
          <a:p>
            <a:pPr>
              <a:buNone/>
            </a:pPr>
            <a:r>
              <a:rPr lang="da-DK" sz="2400" dirty="0" err="1" smtClean="0">
                <a:latin typeface="Arial" panose="020B0604020202020204" pitchFamily="34" charset="0"/>
                <a:cs typeface="Arial" panose="020B0604020202020204" pitchFamily="34" charset="0"/>
              </a:rPr>
              <a:t>Luxury</a:t>
            </a:r>
            <a:r>
              <a:rPr lang="da-DK" sz="2400" dirty="0" smtClean="0">
                <a:latin typeface="Arial" panose="020B0604020202020204" pitchFamily="34" charset="0"/>
                <a:cs typeface="Arial" panose="020B0604020202020204" pitchFamily="34" charset="0"/>
              </a:rPr>
              <a:t>	</a:t>
            </a:r>
            <a:r>
              <a:rPr lang="da-DK" sz="2400" dirty="0" err="1" smtClean="0">
                <a:latin typeface="Arial" panose="020B0604020202020204" pitchFamily="34" charset="0"/>
                <a:cs typeface="Arial" panose="020B0604020202020204" pitchFamily="34" charset="0"/>
              </a:rPr>
              <a:t>Military</a:t>
            </a:r>
            <a:r>
              <a:rPr lang="da-DK" sz="2400" dirty="0" smtClean="0">
                <a:latin typeface="Arial" panose="020B0604020202020204" pitchFamily="34" charset="0"/>
                <a:cs typeface="Arial" panose="020B0604020202020204" pitchFamily="34" charset="0"/>
              </a:rPr>
              <a:t> </a:t>
            </a:r>
            <a:r>
              <a:rPr lang="da-DK" sz="2400" dirty="0" err="1" smtClean="0">
                <a:latin typeface="Arial" panose="020B0604020202020204" pitchFamily="34" charset="0"/>
                <a:cs typeface="Arial" panose="020B0604020202020204" pitchFamily="34" charset="0"/>
              </a:rPr>
              <a:t>stripes</a:t>
            </a:r>
            <a:endParaRPr lang="da-DK" sz="2400" dirty="0" smtClean="0">
              <a:latin typeface="Arial" panose="020B0604020202020204" pitchFamily="34" charset="0"/>
              <a:cs typeface="Arial" panose="020B0604020202020204" pitchFamily="34" charset="0"/>
            </a:endParaRPr>
          </a:p>
          <a:p>
            <a:pPr>
              <a:buNone/>
            </a:pPr>
            <a:endParaRPr lang="en-US" sz="2400" dirty="0" smtClean="0">
              <a:latin typeface="Arial" panose="020B0604020202020204" pitchFamily="34" charset="0"/>
              <a:cs typeface="Arial" panose="020B0604020202020204" pitchFamily="34" charset="0"/>
            </a:endParaRPr>
          </a:p>
          <a:p>
            <a:pPr marL="342900" lvl="1" indent="-342900">
              <a:buNone/>
            </a:pPr>
            <a:endParaRPr lang="en-US" sz="2400" dirty="0">
              <a:latin typeface="Arial" panose="020B0604020202020204" pitchFamily="34" charset="0"/>
              <a:cs typeface="Arial" panose="020B0604020202020204" pitchFamily="34" charset="0"/>
            </a:endParaRPr>
          </a:p>
        </p:txBody>
      </p:sp>
      <p:sp>
        <p:nvSpPr>
          <p:cNvPr id="4" name="Pladsholder til dato 3"/>
          <p:cNvSpPr>
            <a:spLocks noGrp="1"/>
          </p:cNvSpPr>
          <p:nvPr>
            <p:ph type="dt" sz="half" idx="10"/>
          </p:nvPr>
        </p:nvSpPr>
        <p:spPr/>
        <p:txBody>
          <a:bodyPr/>
          <a:lstStyle/>
          <a:p>
            <a:fld id="{B7E6EAF3-57DB-4351-A2A4-F1B964A9C36B}" type="datetime3">
              <a:rPr lang="en-US" smtClean="0"/>
              <a:t>1 October 2018</a:t>
            </a:fld>
            <a:endParaRPr lang="en-US"/>
          </a:p>
        </p:txBody>
      </p:sp>
      <p:sp>
        <p:nvSpPr>
          <p:cNvPr id="5" name="Pladsholder til diasnummer 4"/>
          <p:cNvSpPr>
            <a:spLocks noGrp="1"/>
          </p:cNvSpPr>
          <p:nvPr>
            <p:ph type="sldNum" sz="quarter" idx="12"/>
          </p:nvPr>
        </p:nvSpPr>
        <p:spPr/>
        <p:txBody>
          <a:bodyPr/>
          <a:lstStyle/>
          <a:p>
            <a:fld id="{C340DBA5-F823-4B9E-ACF1-522F50B5F2FA}" type="slidenum">
              <a:rPr lang="en-US" smtClean="0"/>
              <a:pPr/>
              <a:t>10</a:t>
            </a:fld>
            <a:endParaRPr lang="en-US"/>
          </a:p>
        </p:txBody>
      </p:sp>
      <p:sp>
        <p:nvSpPr>
          <p:cNvPr id="2" name="Pladsholder til sidefod 1"/>
          <p:cNvSpPr>
            <a:spLocks noGrp="1"/>
          </p:cNvSpPr>
          <p:nvPr>
            <p:ph type="ftr" sz="quarter" idx="11"/>
          </p:nvPr>
        </p:nvSpPr>
        <p:spPr/>
        <p:txBody>
          <a:bodyPr/>
          <a:lstStyle/>
          <a:p>
            <a:pPr>
              <a:defRPr/>
            </a:pPr>
            <a:r>
              <a:rPr lang="nn-NO" smtClean="0"/>
              <a:t>ikek 5 - Kultur og sammenstød, kulturkoder, Interkulturel Markedskommunikation, PEST, SWOT</a:t>
            </a:r>
            <a:endParaRPr lang="en-US"/>
          </a:p>
        </p:txBody>
      </p:sp>
      <p:sp>
        <p:nvSpPr>
          <p:cNvPr id="6" name="Tekstboks 5"/>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solidFill>
                  <a:srgbClr val="FF0000"/>
                </a:solidFill>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r>
              <a:rPr lang="da-DK" sz="1600" dirty="0">
                <a:latin typeface="+mj-lt"/>
              </a:rPr>
              <a:t>Innovation</a:t>
            </a: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20352370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55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35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691680" y="116632"/>
            <a:ext cx="7166600" cy="5429288"/>
          </a:xfrm>
        </p:spPr>
        <p:txBody>
          <a:bodyPr>
            <a:noAutofit/>
          </a:bodyPr>
          <a:lstStyle/>
          <a:p>
            <a:pPr marL="342900" lvl="1" indent="-342900">
              <a:buNone/>
            </a:pPr>
            <a:r>
              <a:rPr lang="da-DK" sz="2400" dirty="0" smtClean="0">
                <a:cs typeface="Arial"/>
              </a:rPr>
              <a:t>USA for USA 	</a:t>
            </a:r>
            <a:r>
              <a:rPr lang="da-DK" sz="2400" dirty="0">
                <a:cs typeface="Arial"/>
              </a:rPr>
              <a:t>	</a:t>
            </a:r>
            <a:r>
              <a:rPr lang="da-DK" sz="2400" dirty="0" err="1" smtClean="0">
                <a:cs typeface="Arial"/>
              </a:rPr>
              <a:t>Dream</a:t>
            </a:r>
            <a:endParaRPr lang="da-DK" sz="2400" dirty="0" smtClean="0">
              <a:cs typeface="Arial"/>
            </a:endParaRPr>
          </a:p>
          <a:p>
            <a:pPr marL="342900" lvl="1" indent="-342900">
              <a:buNone/>
            </a:pPr>
            <a:r>
              <a:rPr lang="da-DK" sz="2400" dirty="0" smtClean="0">
                <a:cs typeface="Arial"/>
              </a:rPr>
              <a:t>USA for F		Space </a:t>
            </a:r>
            <a:r>
              <a:rPr lang="da-DK" sz="2400" dirty="0" err="1" smtClean="0">
                <a:cs typeface="Arial"/>
              </a:rPr>
              <a:t>travellers</a:t>
            </a:r>
            <a:endParaRPr lang="da-DK" sz="2400" dirty="0" smtClean="0">
              <a:cs typeface="Arial"/>
            </a:endParaRPr>
          </a:p>
          <a:p>
            <a:pPr marL="342900" lvl="1" indent="-342900">
              <a:buNone/>
            </a:pPr>
            <a:r>
              <a:rPr lang="da-DK" sz="2400" dirty="0" smtClean="0">
                <a:cs typeface="Arial"/>
              </a:rPr>
              <a:t>USA for D		John Wayne</a:t>
            </a:r>
            <a:endParaRPr lang="en-US" sz="2400" dirty="0" smtClean="0">
              <a:cs typeface="Arial"/>
            </a:endParaRPr>
          </a:p>
          <a:p>
            <a:pPr marL="342900" lvl="1" indent="-342900">
              <a:buNone/>
            </a:pPr>
            <a:r>
              <a:rPr lang="da-DK" sz="2400" dirty="0" smtClean="0">
                <a:cs typeface="Arial"/>
              </a:rPr>
              <a:t>USA for GB		</a:t>
            </a:r>
            <a:r>
              <a:rPr lang="da-DK" sz="2400" dirty="0" err="1" smtClean="0">
                <a:cs typeface="Arial"/>
              </a:rPr>
              <a:t>unashamedly</a:t>
            </a:r>
            <a:r>
              <a:rPr lang="da-DK" sz="2400" dirty="0" smtClean="0">
                <a:cs typeface="Arial"/>
              </a:rPr>
              <a:t> </a:t>
            </a:r>
            <a:r>
              <a:rPr lang="da-DK" sz="2400" dirty="0" err="1" smtClean="0">
                <a:cs typeface="Arial"/>
              </a:rPr>
              <a:t>abundant</a:t>
            </a:r>
            <a:endParaRPr lang="da-DK" sz="2400" dirty="0" smtClean="0">
              <a:cs typeface="Arial"/>
            </a:endParaRPr>
          </a:p>
          <a:p>
            <a:pPr marL="342900" lvl="1" indent="-342900">
              <a:buNone/>
            </a:pPr>
            <a:r>
              <a:rPr lang="da-DK" sz="2400" dirty="0">
                <a:cs typeface="Arial"/>
              </a:rPr>
              <a:t>USA for </a:t>
            </a:r>
            <a:r>
              <a:rPr lang="da-DK" sz="2400" dirty="0" smtClean="0">
                <a:cs typeface="Arial"/>
              </a:rPr>
              <a:t>DK</a:t>
            </a:r>
          </a:p>
          <a:p>
            <a:pPr marL="342900" lvl="1" indent="-342900">
              <a:buNone/>
            </a:pPr>
            <a:r>
              <a:rPr lang="da-DK" sz="2400" dirty="0" smtClean="0">
                <a:cs typeface="Arial"/>
              </a:rPr>
              <a:t>Hvad er koden for Danmark i en kultur du kender indgående?</a:t>
            </a:r>
            <a:endParaRPr lang="da-DK" sz="2400" dirty="0">
              <a:cs typeface="Arial" pitchFamily="34" charset="0"/>
            </a:endParaRPr>
          </a:p>
          <a:p>
            <a:pPr>
              <a:buNone/>
            </a:pPr>
            <a:r>
              <a:rPr lang="da-DK" sz="2400" dirty="0">
                <a:cs typeface="Arial" pitchFamily="34" charset="0"/>
              </a:rPr>
              <a:t>Diskutér afkodningen af ’sne’ (se Reza Aslan</a:t>
            </a:r>
            <a:r>
              <a:rPr lang="da-DK" sz="2400" dirty="0" smtClean="0">
                <a:cs typeface="Arial" pitchFamily="34" charset="0"/>
              </a:rPr>
              <a:t>)</a:t>
            </a:r>
            <a:endParaRPr lang="da-DK" sz="2400" dirty="0" smtClean="0">
              <a:cs typeface="Arial"/>
            </a:endParaRPr>
          </a:p>
          <a:p>
            <a:pPr marL="342900" lvl="1" indent="-342900">
              <a:buNone/>
            </a:pPr>
            <a:r>
              <a:rPr lang="da-DK" sz="2400" dirty="0" smtClean="0">
                <a:cs typeface="Arial"/>
              </a:rPr>
              <a:t>Ang. </a:t>
            </a:r>
            <a:r>
              <a:rPr lang="da-DK" sz="2400" dirty="0" err="1" smtClean="0">
                <a:cs typeface="Arial"/>
              </a:rPr>
              <a:t>Rapailles</a:t>
            </a:r>
            <a:r>
              <a:rPr lang="da-DK" sz="2400" dirty="0" smtClean="0">
                <a:cs typeface="Arial"/>
              </a:rPr>
              <a:t> behandling af ordet ’måne’ (s.85) se ligeledes </a:t>
            </a:r>
            <a:r>
              <a:rPr lang="da-DK" sz="2400" dirty="0" err="1" smtClean="0">
                <a:cs typeface="Arial"/>
              </a:rPr>
              <a:t>Sapir</a:t>
            </a:r>
            <a:r>
              <a:rPr lang="da-DK" sz="2400" dirty="0" smtClean="0">
                <a:cs typeface="Arial"/>
              </a:rPr>
              <a:t>-</a:t>
            </a:r>
            <a:r>
              <a:rPr lang="da-DK" sz="2400" dirty="0" err="1" smtClean="0">
                <a:cs typeface="Arial"/>
              </a:rPr>
              <a:t>Whorf</a:t>
            </a:r>
            <a:r>
              <a:rPr lang="da-DK" sz="2400" dirty="0" smtClean="0">
                <a:cs typeface="Arial"/>
              </a:rPr>
              <a:t>-hypotesen som siger at ikke alle en persons argumenter og handlinger kan forstås af en person som bruger et andet sprog, da måden man tænker på, er påvirket af ens modersmål. Derudover påstås det, en persons verdensopfattelse i høj grad er bestemt af ens ordforråd og syntaks.</a:t>
            </a:r>
            <a:endParaRPr lang="en-US" sz="2400" dirty="0" smtClean="0">
              <a:cs typeface="Arial"/>
            </a:endParaRPr>
          </a:p>
          <a:p>
            <a:pPr marL="342900" lvl="1" indent="-342900">
              <a:buNone/>
            </a:pPr>
            <a:endParaRPr lang="da-DK" sz="2400" dirty="0" smtClean="0"/>
          </a:p>
        </p:txBody>
      </p:sp>
      <p:sp>
        <p:nvSpPr>
          <p:cNvPr id="4" name="Pladsholder til dato 3"/>
          <p:cNvSpPr>
            <a:spLocks noGrp="1"/>
          </p:cNvSpPr>
          <p:nvPr>
            <p:ph type="dt" sz="half" idx="10"/>
          </p:nvPr>
        </p:nvSpPr>
        <p:spPr/>
        <p:txBody>
          <a:bodyPr/>
          <a:lstStyle/>
          <a:p>
            <a:fld id="{1F83460C-6EBF-4B82-99B3-F736D331478A}" type="datetime3">
              <a:rPr lang="en-US" smtClean="0"/>
              <a:t>1 October 2018</a:t>
            </a:fld>
            <a:endParaRPr lang="en-US"/>
          </a:p>
        </p:txBody>
      </p:sp>
      <p:sp>
        <p:nvSpPr>
          <p:cNvPr id="5" name="Pladsholder til diasnummer 4"/>
          <p:cNvSpPr>
            <a:spLocks noGrp="1"/>
          </p:cNvSpPr>
          <p:nvPr>
            <p:ph type="sldNum" sz="quarter" idx="12"/>
          </p:nvPr>
        </p:nvSpPr>
        <p:spPr/>
        <p:txBody>
          <a:bodyPr/>
          <a:lstStyle/>
          <a:p>
            <a:fld id="{C340DBA5-F823-4B9E-ACF1-522F50B5F2FA}" type="slidenum">
              <a:rPr lang="en-US" smtClean="0"/>
              <a:pPr/>
              <a:t>11</a:t>
            </a:fld>
            <a:endParaRPr lang="en-US"/>
          </a:p>
        </p:txBody>
      </p:sp>
      <p:sp>
        <p:nvSpPr>
          <p:cNvPr id="2" name="Pladsholder til sidefod 1"/>
          <p:cNvSpPr>
            <a:spLocks noGrp="1"/>
          </p:cNvSpPr>
          <p:nvPr>
            <p:ph type="ftr" sz="quarter" idx="11"/>
          </p:nvPr>
        </p:nvSpPr>
        <p:spPr/>
        <p:txBody>
          <a:bodyPr/>
          <a:lstStyle/>
          <a:p>
            <a:pPr>
              <a:defRPr/>
            </a:pPr>
            <a:r>
              <a:rPr lang="nn-NO" smtClean="0"/>
              <a:t>ikek 5 - Kultur og sammenstød, kulturkoder, Interkulturel Markedskommunikation, PEST, SWOT</a:t>
            </a:r>
            <a:endParaRPr lang="en-US"/>
          </a:p>
        </p:txBody>
      </p:sp>
      <p:sp>
        <p:nvSpPr>
          <p:cNvPr id="6" name="Tekstboks 5"/>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solidFill>
                  <a:srgbClr val="FF0000"/>
                </a:solidFill>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41902566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4"/>
          <p:cNvSpPr>
            <a:spLocks noGrp="1"/>
          </p:cNvSpPr>
          <p:nvPr>
            <p:ph type="ftr" sz="quarter" idx="11"/>
          </p:nvPr>
        </p:nvSpPr>
        <p:spPr/>
        <p:txBody>
          <a:bodyPr/>
          <a:lstStyle/>
          <a:p>
            <a:r>
              <a:rPr lang="da-DK" smtClean="0"/>
              <a:t>kend dig selv, Interkulturel markedskommunikation</a:t>
            </a:r>
            <a:endParaRPr lang="en-US" dirty="0"/>
          </a:p>
        </p:txBody>
      </p:sp>
      <p:sp>
        <p:nvSpPr>
          <p:cNvPr id="14339" name="Rectangle 3"/>
          <p:cNvSpPr>
            <a:spLocks noGrp="1" noChangeArrowheads="1"/>
          </p:cNvSpPr>
          <p:nvPr>
            <p:ph type="body" idx="1"/>
          </p:nvPr>
        </p:nvSpPr>
        <p:spPr>
          <a:xfrm>
            <a:off x="1979712" y="620688"/>
            <a:ext cx="7092280" cy="5213049"/>
          </a:xfrm>
        </p:spPr>
        <p:txBody>
          <a:bodyPr/>
          <a:lstStyle/>
          <a:p>
            <a:pPr marL="0" indent="0">
              <a:lnSpc>
                <a:spcPct val="90000"/>
              </a:lnSpc>
              <a:buNone/>
            </a:pPr>
            <a:endParaRPr lang="en-GB" sz="2800" dirty="0"/>
          </a:p>
          <a:p>
            <a:pPr marL="0" indent="0">
              <a:lnSpc>
                <a:spcPct val="90000"/>
              </a:lnSpc>
              <a:buNone/>
            </a:pPr>
            <a:r>
              <a:rPr lang="en-GB" sz="2800" dirty="0" err="1" smtClean="0"/>
              <a:t>Beskriv</a:t>
            </a:r>
            <a:r>
              <a:rPr lang="en-GB" sz="2800" dirty="0" smtClean="0"/>
              <a:t> </a:t>
            </a:r>
            <a:r>
              <a:rPr lang="en-GB" sz="2800" dirty="0" err="1" smtClean="0"/>
              <a:t>kulturens</a:t>
            </a:r>
            <a:r>
              <a:rPr lang="en-GB" sz="2800" dirty="0" smtClean="0"/>
              <a:t> </a:t>
            </a:r>
            <a:r>
              <a:rPr lang="en-GB" sz="2800" dirty="0" err="1" smtClean="0"/>
              <a:t>isbjerv</a:t>
            </a:r>
            <a:r>
              <a:rPr lang="en-GB" sz="2800" dirty="0" smtClean="0"/>
              <a:t> for </a:t>
            </a:r>
            <a:r>
              <a:rPr lang="en-GB" sz="2800" dirty="0" err="1" smtClean="0"/>
              <a:t>jeres</a:t>
            </a:r>
            <a:r>
              <a:rPr lang="en-GB" sz="2800" dirty="0" smtClean="0"/>
              <a:t> </a:t>
            </a:r>
            <a:r>
              <a:rPr lang="en-GB" sz="2800" dirty="0" err="1" smtClean="0"/>
              <a:t>udenlandske</a:t>
            </a:r>
            <a:r>
              <a:rPr lang="en-GB" sz="2800" dirty="0" smtClean="0"/>
              <a:t> land</a:t>
            </a:r>
          </a:p>
          <a:p>
            <a:pPr marL="0" indent="0">
              <a:lnSpc>
                <a:spcPct val="90000"/>
              </a:lnSpc>
              <a:buNone/>
            </a:pPr>
            <a:endParaRPr lang="en-GB" sz="2800" dirty="0"/>
          </a:p>
          <a:p>
            <a:pPr marL="0" indent="0">
              <a:lnSpc>
                <a:spcPct val="90000"/>
              </a:lnSpc>
              <a:buNone/>
            </a:pPr>
            <a:r>
              <a:rPr lang="en-GB" sz="2800" dirty="0" err="1" smtClean="0"/>
              <a:t>Markér</a:t>
            </a:r>
            <a:r>
              <a:rPr lang="en-GB" sz="2800" dirty="0" smtClean="0"/>
              <a:t> den </a:t>
            </a:r>
            <a:r>
              <a:rPr lang="en-GB" sz="2800" dirty="0" err="1" smtClean="0"/>
              <a:t>udenlandske</a:t>
            </a:r>
            <a:r>
              <a:rPr lang="en-GB" sz="2800" dirty="0" smtClean="0"/>
              <a:t> </a:t>
            </a:r>
            <a:r>
              <a:rPr lang="en-GB" sz="2800" dirty="0" err="1" smtClean="0"/>
              <a:t>og</a:t>
            </a:r>
            <a:r>
              <a:rPr lang="en-GB" sz="2800" dirty="0" smtClean="0"/>
              <a:t> den </a:t>
            </a:r>
            <a:r>
              <a:rPr lang="en-GB" sz="2800" dirty="0" err="1" smtClean="0"/>
              <a:t>danske</a:t>
            </a:r>
            <a:r>
              <a:rPr lang="en-GB" sz="2800" dirty="0" smtClean="0"/>
              <a:t> position </a:t>
            </a:r>
            <a:r>
              <a:rPr lang="en-GB" sz="2800" dirty="0" err="1" smtClean="0"/>
              <a:t>i</a:t>
            </a:r>
            <a:r>
              <a:rPr lang="en-GB" sz="2800" dirty="0" smtClean="0"/>
              <a:t> </a:t>
            </a:r>
            <a:r>
              <a:rPr lang="en-GB" sz="2800" dirty="0" err="1" smtClean="0"/>
              <a:t>hver</a:t>
            </a:r>
            <a:r>
              <a:rPr lang="en-GB" sz="2800" dirty="0" smtClean="0"/>
              <a:t> </a:t>
            </a:r>
            <a:r>
              <a:rPr lang="en-GB" sz="2800" dirty="0" err="1" smtClean="0"/>
              <a:t>af</a:t>
            </a:r>
            <a:r>
              <a:rPr lang="en-GB" sz="2800" dirty="0" smtClean="0"/>
              <a:t> de </a:t>
            </a:r>
            <a:r>
              <a:rPr lang="en-GB" sz="2800" dirty="0" err="1" smtClean="0"/>
              <a:t>ti</a:t>
            </a:r>
            <a:r>
              <a:rPr lang="en-GB" sz="2800" dirty="0" smtClean="0"/>
              <a:t> bullets </a:t>
            </a:r>
            <a:r>
              <a:rPr lang="en-GB" sz="2800" dirty="0" err="1" smtClean="0"/>
              <a:t>på</a:t>
            </a:r>
            <a:r>
              <a:rPr lang="en-GB" sz="2800" dirty="0" smtClean="0"/>
              <a:t> side 152</a:t>
            </a:r>
          </a:p>
          <a:p>
            <a:pPr marL="0" indent="0">
              <a:lnSpc>
                <a:spcPct val="90000"/>
              </a:lnSpc>
              <a:buNone/>
            </a:pPr>
            <a:endParaRPr lang="en-GB" sz="2800" dirty="0" smtClean="0"/>
          </a:p>
          <a:p>
            <a:pPr marL="0" indent="0">
              <a:lnSpc>
                <a:spcPct val="90000"/>
              </a:lnSpc>
              <a:buNone/>
            </a:pPr>
            <a:r>
              <a:rPr lang="en-GB" sz="2800" dirty="0" err="1" smtClean="0"/>
              <a:t>Diskutér</a:t>
            </a:r>
            <a:r>
              <a:rPr lang="en-GB" sz="2800" dirty="0" smtClean="0"/>
              <a:t> den </a:t>
            </a:r>
            <a:r>
              <a:rPr lang="en-GB" sz="2800" dirty="0" err="1" smtClean="0"/>
              <a:t>danske</a:t>
            </a:r>
            <a:r>
              <a:rPr lang="en-GB" sz="2800" dirty="0" smtClean="0"/>
              <a:t> </a:t>
            </a:r>
            <a:r>
              <a:rPr lang="en-GB" sz="2800" dirty="0" err="1" smtClean="0"/>
              <a:t>og</a:t>
            </a:r>
            <a:r>
              <a:rPr lang="en-GB" sz="2800" dirty="0" smtClean="0"/>
              <a:t> den </a:t>
            </a:r>
            <a:r>
              <a:rPr lang="en-GB" sz="2800" dirty="0" err="1" smtClean="0"/>
              <a:t>udenlandske</a:t>
            </a:r>
            <a:r>
              <a:rPr lang="en-GB" sz="2800" dirty="0" smtClean="0"/>
              <a:t> position I </a:t>
            </a:r>
            <a:r>
              <a:rPr lang="en-GB" sz="2800" dirty="0" err="1" smtClean="0"/>
              <a:t>Hofstedes</a:t>
            </a:r>
            <a:r>
              <a:rPr lang="en-GB" sz="2800" dirty="0" smtClean="0"/>
              <a:t> </a:t>
            </a:r>
            <a:r>
              <a:rPr lang="en-GB" sz="2800" dirty="0" err="1" smtClean="0"/>
              <a:t>seks</a:t>
            </a:r>
            <a:r>
              <a:rPr lang="en-GB" sz="2800" dirty="0" smtClean="0"/>
              <a:t> positioner</a:t>
            </a:r>
          </a:p>
        </p:txBody>
      </p:sp>
      <p:sp>
        <p:nvSpPr>
          <p:cNvPr id="4" name="Pladsholder til dato 3"/>
          <p:cNvSpPr>
            <a:spLocks noGrp="1"/>
          </p:cNvSpPr>
          <p:nvPr>
            <p:ph type="dt" sz="half" idx="10"/>
          </p:nvPr>
        </p:nvSpPr>
        <p:spPr/>
        <p:txBody>
          <a:bodyPr/>
          <a:lstStyle/>
          <a:p>
            <a:fld id="{A0CDEDB5-8E5D-4A24-9CE9-5A575410392C}" type="datetime1">
              <a:rPr lang="da-DK" smtClean="0"/>
              <a:t>01-10-2018</a:t>
            </a:fld>
            <a:endParaRPr lang="en-US"/>
          </a:p>
        </p:txBody>
      </p:sp>
      <p:sp>
        <p:nvSpPr>
          <p:cNvPr id="5" name="Pladsholder til diasnummer 4"/>
          <p:cNvSpPr>
            <a:spLocks noGrp="1"/>
          </p:cNvSpPr>
          <p:nvPr>
            <p:ph type="sldNum" sz="quarter" idx="12"/>
          </p:nvPr>
        </p:nvSpPr>
        <p:spPr/>
        <p:txBody>
          <a:bodyPr/>
          <a:lstStyle/>
          <a:p>
            <a:fld id="{C340DBA5-F823-4B9E-ACF1-522F50B5F2FA}" type="slidenum">
              <a:rPr lang="en-US" smtClean="0"/>
              <a:pPr/>
              <a:t>12</a:t>
            </a:fld>
            <a:endParaRPr lang="en-US"/>
          </a:p>
        </p:txBody>
      </p:sp>
      <p:sp>
        <p:nvSpPr>
          <p:cNvPr id="7" name="Tekstboks 11"/>
          <p:cNvSpPr txBox="1"/>
          <p:nvPr/>
        </p:nvSpPr>
        <p:spPr>
          <a:xfrm>
            <a:off x="29198" y="2060848"/>
            <a:ext cx="2043767" cy="2445285"/>
          </a:xfrm>
          <a:prstGeom prst="rect">
            <a:avLst/>
          </a:prstGeom>
          <a:noFill/>
        </p:spPr>
        <p:txBody>
          <a:bodyPr wrap="square" rtlCol="0">
            <a:spAutoFit/>
          </a:bodyPr>
          <a:lstStyle/>
          <a:p>
            <a:pPr fontAlgn="auto">
              <a:lnSpc>
                <a:spcPct val="115000"/>
              </a:lnSpc>
              <a:spcBef>
                <a:spcPts val="0"/>
              </a:spcBef>
              <a:spcAft>
                <a:spcPts val="0"/>
              </a:spcAft>
              <a:defRPr/>
            </a:pPr>
            <a:r>
              <a:rPr lang="da-DK" dirty="0" smtClean="0">
                <a:latin typeface="+mn-lt"/>
              </a:rPr>
              <a:t>Opsamling </a:t>
            </a:r>
            <a:r>
              <a:rPr lang="da-DK" dirty="0" err="1" smtClean="0">
                <a:latin typeface="+mn-lt"/>
              </a:rPr>
              <a:t>opg</a:t>
            </a:r>
            <a:r>
              <a:rPr lang="da-DK" dirty="0" smtClean="0">
                <a:latin typeface="+mn-lt"/>
              </a:rPr>
              <a:t>. 1</a:t>
            </a:r>
          </a:p>
          <a:p>
            <a:pPr fontAlgn="auto">
              <a:lnSpc>
                <a:spcPct val="115000"/>
              </a:lnSpc>
              <a:spcBef>
                <a:spcPts val="0"/>
              </a:spcBef>
              <a:spcAft>
                <a:spcPts val="0"/>
              </a:spcAft>
              <a:defRPr/>
            </a:pPr>
            <a:r>
              <a:rPr lang="da-DK" dirty="0" smtClean="0">
                <a:latin typeface="+mn-lt"/>
              </a:rPr>
              <a:t>Trin til </a:t>
            </a:r>
            <a:r>
              <a:rPr lang="da-DK" dirty="0" err="1" smtClean="0">
                <a:latin typeface="+mn-lt"/>
              </a:rPr>
              <a:t>fiasco</a:t>
            </a:r>
            <a:endParaRPr lang="da-DK" dirty="0" smtClean="0">
              <a:latin typeface="+mn-lt"/>
            </a:endParaRPr>
          </a:p>
          <a:p>
            <a:r>
              <a:rPr lang="da-DK" dirty="0">
                <a:solidFill>
                  <a:srgbClr val="FF0000"/>
                </a:solidFill>
                <a:latin typeface="+mn-lt"/>
              </a:rPr>
              <a:t>Interkulturel </a:t>
            </a:r>
            <a:r>
              <a:rPr lang="da-DK" dirty="0" err="1">
                <a:solidFill>
                  <a:srgbClr val="FF0000"/>
                </a:solidFill>
                <a:latin typeface="+mn-lt"/>
              </a:rPr>
              <a:t>markeds-kommunikation</a:t>
            </a:r>
            <a:endParaRPr lang="da-DK" dirty="0">
              <a:solidFill>
                <a:srgbClr val="FF0000"/>
              </a:solidFill>
              <a:latin typeface="+mn-lt"/>
            </a:endParaRPr>
          </a:p>
          <a:p>
            <a:pPr marL="0" lvl="0" indent="0">
              <a:lnSpc>
                <a:spcPct val="115000"/>
              </a:lnSpc>
              <a:spcAft>
                <a:spcPts val="0"/>
              </a:spcAft>
              <a:buNone/>
            </a:pPr>
            <a:r>
              <a:rPr lang="da-DK" dirty="0">
                <a:latin typeface="+mn-lt"/>
              </a:rPr>
              <a:t>Gruppearbejde</a:t>
            </a:r>
          </a:p>
          <a:p>
            <a:pPr fontAlgn="auto">
              <a:lnSpc>
                <a:spcPct val="115000"/>
              </a:lnSpc>
              <a:spcBef>
                <a:spcPts val="0"/>
              </a:spcBef>
              <a:spcAft>
                <a:spcPts val="0"/>
              </a:spcAft>
              <a:defRPr/>
            </a:pPr>
            <a:endParaRPr lang="da-DK" sz="1600" dirty="0" smtClean="0">
              <a:solidFill>
                <a:srgbClr val="FF0000"/>
              </a:solidFill>
              <a:latin typeface="+mn-lt"/>
            </a:endParaRPr>
          </a:p>
          <a:p>
            <a:pPr fontAlgn="auto">
              <a:lnSpc>
                <a:spcPct val="115000"/>
              </a:lnSpc>
              <a:spcBef>
                <a:spcPts val="0"/>
              </a:spcBef>
              <a:spcAft>
                <a:spcPts val="0"/>
              </a:spcAft>
              <a:defRPr/>
            </a:pPr>
            <a:endParaRPr lang="da-DK" sz="1600" dirty="0" smtClean="0">
              <a:solidFill>
                <a:srgbClr val="FF0000"/>
              </a:solidFill>
              <a:latin typeface="+mn-lt"/>
            </a:endParaRPr>
          </a:p>
        </p:txBody>
      </p:sp>
    </p:spTree>
    <p:extLst>
      <p:ext uri="{BB962C8B-B14F-4D97-AF65-F5344CB8AC3E}">
        <p14:creationId xmlns:p14="http://schemas.microsoft.com/office/powerpoint/2010/main" val="348223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4"/>
          <p:cNvSpPr>
            <a:spLocks noGrp="1"/>
          </p:cNvSpPr>
          <p:nvPr>
            <p:ph type="ftr" sz="quarter" idx="11"/>
          </p:nvPr>
        </p:nvSpPr>
        <p:spPr/>
        <p:txBody>
          <a:bodyPr/>
          <a:lstStyle/>
          <a:p>
            <a:r>
              <a:rPr lang="da-DK" smtClean="0"/>
              <a:t>kend dig selv, Interkulturel markedskommunikation</a:t>
            </a:r>
            <a:endParaRPr lang="en-US" dirty="0"/>
          </a:p>
        </p:txBody>
      </p:sp>
      <p:sp>
        <p:nvSpPr>
          <p:cNvPr id="14339" name="Rectangle 3"/>
          <p:cNvSpPr>
            <a:spLocks noGrp="1" noChangeArrowheads="1"/>
          </p:cNvSpPr>
          <p:nvPr>
            <p:ph type="body" idx="1"/>
          </p:nvPr>
        </p:nvSpPr>
        <p:spPr>
          <a:xfrm>
            <a:off x="1979712" y="1312295"/>
            <a:ext cx="7092280" cy="5213049"/>
          </a:xfrm>
        </p:spPr>
        <p:txBody>
          <a:bodyPr/>
          <a:lstStyle/>
          <a:p>
            <a:pPr marL="0" indent="0">
              <a:lnSpc>
                <a:spcPct val="90000"/>
              </a:lnSpc>
              <a:buNone/>
            </a:pPr>
            <a:r>
              <a:rPr lang="en-GB" sz="2800" dirty="0" err="1" smtClean="0"/>
              <a:t>Løs</a:t>
            </a:r>
            <a:r>
              <a:rPr lang="en-GB" sz="2800" dirty="0" smtClean="0"/>
              <a:t> </a:t>
            </a:r>
            <a:r>
              <a:rPr lang="en-GB" sz="2800" dirty="0" err="1" smtClean="0"/>
              <a:t>opgaverne</a:t>
            </a:r>
            <a:r>
              <a:rPr lang="en-GB" sz="2800" dirty="0" smtClean="0"/>
              <a:t> </a:t>
            </a:r>
            <a:r>
              <a:rPr lang="en-GB" sz="2800" dirty="0" err="1" smtClean="0"/>
              <a:t>på</a:t>
            </a:r>
            <a:r>
              <a:rPr lang="en-GB" sz="2800" dirty="0" smtClean="0"/>
              <a:t> side 159 (</a:t>
            </a:r>
            <a:r>
              <a:rPr lang="en-GB" sz="2800" dirty="0" err="1" smtClean="0"/>
              <a:t>sidste</a:t>
            </a:r>
            <a:r>
              <a:rPr lang="en-GB" sz="2800" dirty="0" smtClean="0"/>
              <a:t> side </a:t>
            </a:r>
            <a:r>
              <a:rPr lang="en-GB" sz="2800" dirty="0" err="1" smtClean="0"/>
              <a:t>i</a:t>
            </a:r>
            <a:r>
              <a:rPr lang="en-GB" sz="2800" dirty="0" smtClean="0"/>
              <a:t> </a:t>
            </a:r>
            <a:r>
              <a:rPr lang="en-GB" sz="2800" dirty="0" err="1" smtClean="0"/>
              <a:t>kapitlet</a:t>
            </a:r>
            <a:r>
              <a:rPr lang="en-GB" sz="2800" smtClean="0"/>
              <a:t>)</a:t>
            </a:r>
            <a:endParaRPr lang="en-GB" sz="2800" dirty="0" smtClean="0"/>
          </a:p>
        </p:txBody>
      </p:sp>
      <p:sp>
        <p:nvSpPr>
          <p:cNvPr id="4" name="Pladsholder til dato 3"/>
          <p:cNvSpPr>
            <a:spLocks noGrp="1"/>
          </p:cNvSpPr>
          <p:nvPr>
            <p:ph type="dt" sz="half" idx="10"/>
          </p:nvPr>
        </p:nvSpPr>
        <p:spPr/>
        <p:txBody>
          <a:bodyPr/>
          <a:lstStyle/>
          <a:p>
            <a:fld id="{87569590-3520-44C1-8ABF-CB33A590BF7B}" type="datetime1">
              <a:rPr lang="da-DK" smtClean="0"/>
              <a:t>01-10-2018</a:t>
            </a:fld>
            <a:endParaRPr lang="en-US"/>
          </a:p>
        </p:txBody>
      </p:sp>
      <p:sp>
        <p:nvSpPr>
          <p:cNvPr id="5" name="Pladsholder til diasnummer 4"/>
          <p:cNvSpPr>
            <a:spLocks noGrp="1"/>
          </p:cNvSpPr>
          <p:nvPr>
            <p:ph type="sldNum" sz="quarter" idx="12"/>
          </p:nvPr>
        </p:nvSpPr>
        <p:spPr/>
        <p:txBody>
          <a:bodyPr/>
          <a:lstStyle/>
          <a:p>
            <a:fld id="{C340DBA5-F823-4B9E-ACF1-522F50B5F2FA}" type="slidenum">
              <a:rPr lang="en-US" smtClean="0"/>
              <a:pPr/>
              <a:t>13</a:t>
            </a:fld>
            <a:endParaRPr lang="en-US"/>
          </a:p>
        </p:txBody>
      </p:sp>
      <p:sp>
        <p:nvSpPr>
          <p:cNvPr id="9" name="Tekstboks 11"/>
          <p:cNvSpPr txBox="1"/>
          <p:nvPr/>
        </p:nvSpPr>
        <p:spPr>
          <a:xfrm>
            <a:off x="29198" y="2060848"/>
            <a:ext cx="2043767" cy="2445285"/>
          </a:xfrm>
          <a:prstGeom prst="rect">
            <a:avLst/>
          </a:prstGeom>
          <a:noFill/>
        </p:spPr>
        <p:txBody>
          <a:bodyPr wrap="square" rtlCol="0">
            <a:spAutoFit/>
          </a:bodyPr>
          <a:lstStyle/>
          <a:p>
            <a:pPr fontAlgn="auto">
              <a:lnSpc>
                <a:spcPct val="115000"/>
              </a:lnSpc>
              <a:spcBef>
                <a:spcPts val="0"/>
              </a:spcBef>
              <a:spcAft>
                <a:spcPts val="0"/>
              </a:spcAft>
              <a:defRPr/>
            </a:pPr>
            <a:r>
              <a:rPr lang="da-DK" dirty="0" smtClean="0">
                <a:latin typeface="+mn-lt"/>
              </a:rPr>
              <a:t>Opsamling </a:t>
            </a:r>
            <a:r>
              <a:rPr lang="da-DK" dirty="0" err="1" smtClean="0">
                <a:latin typeface="+mn-lt"/>
              </a:rPr>
              <a:t>opg</a:t>
            </a:r>
            <a:r>
              <a:rPr lang="da-DK" dirty="0" smtClean="0">
                <a:latin typeface="+mn-lt"/>
              </a:rPr>
              <a:t>. 1</a:t>
            </a:r>
          </a:p>
          <a:p>
            <a:pPr fontAlgn="auto">
              <a:lnSpc>
                <a:spcPct val="115000"/>
              </a:lnSpc>
              <a:spcBef>
                <a:spcPts val="0"/>
              </a:spcBef>
              <a:spcAft>
                <a:spcPts val="0"/>
              </a:spcAft>
              <a:defRPr/>
            </a:pPr>
            <a:r>
              <a:rPr lang="da-DK" dirty="0" smtClean="0">
                <a:latin typeface="+mn-lt"/>
              </a:rPr>
              <a:t>Trin til </a:t>
            </a:r>
            <a:r>
              <a:rPr lang="da-DK" dirty="0" err="1" smtClean="0">
                <a:latin typeface="+mn-lt"/>
              </a:rPr>
              <a:t>fiasco</a:t>
            </a:r>
            <a:endParaRPr lang="da-DK" dirty="0" smtClean="0">
              <a:latin typeface="+mn-lt"/>
            </a:endParaRPr>
          </a:p>
          <a:p>
            <a:r>
              <a:rPr lang="da-DK" dirty="0">
                <a:solidFill>
                  <a:srgbClr val="FF0000"/>
                </a:solidFill>
                <a:latin typeface="+mn-lt"/>
              </a:rPr>
              <a:t>Interkulturel </a:t>
            </a:r>
            <a:r>
              <a:rPr lang="da-DK" dirty="0" err="1">
                <a:solidFill>
                  <a:srgbClr val="FF0000"/>
                </a:solidFill>
                <a:latin typeface="+mn-lt"/>
              </a:rPr>
              <a:t>markeds-kommunikation</a:t>
            </a:r>
            <a:endParaRPr lang="da-DK" dirty="0">
              <a:solidFill>
                <a:srgbClr val="FF0000"/>
              </a:solidFill>
              <a:latin typeface="+mn-lt"/>
            </a:endParaRPr>
          </a:p>
          <a:p>
            <a:pPr marL="0" lvl="0" indent="0">
              <a:lnSpc>
                <a:spcPct val="115000"/>
              </a:lnSpc>
              <a:spcAft>
                <a:spcPts val="0"/>
              </a:spcAft>
              <a:buNone/>
            </a:pPr>
            <a:r>
              <a:rPr lang="da-DK" dirty="0">
                <a:solidFill>
                  <a:srgbClr val="FF0000"/>
                </a:solidFill>
                <a:latin typeface="+mn-lt"/>
              </a:rPr>
              <a:t>Gruppearbejde</a:t>
            </a:r>
          </a:p>
          <a:p>
            <a:pPr fontAlgn="auto">
              <a:lnSpc>
                <a:spcPct val="115000"/>
              </a:lnSpc>
              <a:spcBef>
                <a:spcPts val="0"/>
              </a:spcBef>
              <a:spcAft>
                <a:spcPts val="0"/>
              </a:spcAft>
              <a:defRPr/>
            </a:pPr>
            <a:endParaRPr lang="da-DK" sz="1600" dirty="0" smtClean="0">
              <a:solidFill>
                <a:srgbClr val="FF0000"/>
              </a:solidFill>
              <a:latin typeface="+mn-lt"/>
            </a:endParaRPr>
          </a:p>
          <a:p>
            <a:pPr fontAlgn="auto">
              <a:lnSpc>
                <a:spcPct val="115000"/>
              </a:lnSpc>
              <a:spcBef>
                <a:spcPts val="0"/>
              </a:spcBef>
              <a:spcAft>
                <a:spcPts val="0"/>
              </a:spcAft>
              <a:defRPr/>
            </a:pPr>
            <a:endParaRPr lang="da-DK" sz="1600" dirty="0" smtClean="0">
              <a:solidFill>
                <a:srgbClr val="FF0000"/>
              </a:solidFill>
              <a:latin typeface="+mn-lt"/>
            </a:endParaRPr>
          </a:p>
        </p:txBody>
      </p:sp>
    </p:spTree>
    <p:extLst>
      <p:ext uri="{BB962C8B-B14F-4D97-AF65-F5344CB8AC3E}">
        <p14:creationId xmlns:p14="http://schemas.microsoft.com/office/powerpoint/2010/main" val="2455685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246590" y="376399"/>
            <a:ext cx="6840760" cy="5879679"/>
          </a:xfrm>
        </p:spPr>
        <p:txBody>
          <a:bodyPr>
            <a:normAutofit/>
          </a:bodyPr>
          <a:lstStyle/>
          <a:p>
            <a:pPr>
              <a:buNone/>
            </a:pPr>
            <a:endParaRPr lang="da-DK" sz="2400" dirty="0" smtClean="0"/>
          </a:p>
          <a:p>
            <a:pPr>
              <a:buNone/>
            </a:pPr>
            <a:r>
              <a:rPr lang="da-DK" sz="2400" dirty="0" smtClean="0"/>
              <a:t>                                              </a:t>
            </a:r>
          </a:p>
        </p:txBody>
      </p:sp>
      <p:sp>
        <p:nvSpPr>
          <p:cNvPr id="5" name="Pladsholder til dato 4"/>
          <p:cNvSpPr>
            <a:spLocks noGrp="1"/>
          </p:cNvSpPr>
          <p:nvPr>
            <p:ph type="dt" sz="half" idx="10"/>
          </p:nvPr>
        </p:nvSpPr>
        <p:spPr/>
        <p:txBody>
          <a:bodyPr/>
          <a:lstStyle/>
          <a:p>
            <a:fld id="{E88EE6F6-1FF7-4873-9C05-22C149037FDE}"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14</a:t>
            </a:fld>
            <a:endParaRPr lang="en-US"/>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669" y="2215156"/>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2490385" y="4174436"/>
            <a:ext cx="5852884" cy="646331"/>
          </a:xfrm>
          <a:prstGeom prst="rect">
            <a:avLst/>
          </a:prstGeom>
          <a:noFill/>
        </p:spPr>
        <p:txBody>
          <a:bodyPr wrap="none" rtlCol="0">
            <a:spAutoFit/>
          </a:bodyPr>
          <a:lstStyle/>
          <a:p>
            <a:r>
              <a:rPr lang="da-DK" dirty="0"/>
              <a:t>En fælles sprogbrug til at beskrive, visualisere, vurdere </a:t>
            </a:r>
            <a:endParaRPr lang="da-DK" dirty="0" smtClean="0"/>
          </a:p>
          <a:p>
            <a:r>
              <a:rPr lang="da-DK" dirty="0" smtClean="0"/>
              <a:t>og </a:t>
            </a:r>
            <a:r>
              <a:rPr lang="da-DK" dirty="0"/>
              <a:t>ændre </a:t>
            </a:r>
            <a:r>
              <a:rPr lang="da-DK" dirty="0" smtClean="0"/>
              <a:t>forretningsmodeller</a:t>
            </a:r>
            <a:endParaRPr lang="da-DK" dirty="0"/>
          </a:p>
        </p:txBody>
      </p:sp>
      <p:sp>
        <p:nvSpPr>
          <p:cNvPr id="9" name="Tekstboks 8"/>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solidFill>
                  <a:srgbClr val="FF0000"/>
                </a:solidFill>
                <a:latin typeface="+mj-lt"/>
              </a:rPr>
              <a:t>Canvasmodellen</a:t>
            </a:r>
            <a:endParaRPr lang="da-DK" sz="1600" dirty="0">
              <a:solidFill>
                <a:srgbClr val="FF0000"/>
              </a:solidFill>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r>
              <a:rPr lang="da-DK" sz="1600" dirty="0">
                <a:latin typeface="+mj-lt"/>
              </a:rPr>
              <a:t>Innovation</a:t>
            </a: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2551064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184018" y="437618"/>
            <a:ext cx="6840760" cy="6099816"/>
          </a:xfrm>
        </p:spPr>
        <p:txBody>
          <a:bodyPr>
            <a:normAutofit/>
          </a:bodyPr>
          <a:lstStyle/>
          <a:p>
            <a:pPr>
              <a:buNone/>
            </a:pPr>
            <a:r>
              <a:rPr lang="da-DK" sz="2400" i="1" u="sng" dirty="0" smtClean="0"/>
              <a:t>Eksempler</a:t>
            </a:r>
            <a:r>
              <a:rPr lang="da-DK" sz="2400" dirty="0" smtClean="0"/>
              <a:t> på ydre forhold der kan have indflydelse på forretningsmodellen</a:t>
            </a:r>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p:txBody>
      </p:sp>
      <p:sp>
        <p:nvSpPr>
          <p:cNvPr id="5" name="Pladsholder til dato 4"/>
          <p:cNvSpPr>
            <a:spLocks noGrp="1"/>
          </p:cNvSpPr>
          <p:nvPr>
            <p:ph type="dt" sz="half" idx="10"/>
          </p:nvPr>
        </p:nvSpPr>
        <p:spPr/>
        <p:txBody>
          <a:bodyPr/>
          <a:lstStyle/>
          <a:p>
            <a:fld id="{7A456499-8700-4F95-97B5-823A6083B835}"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15</a:t>
            </a:fld>
            <a:endParaRPr lang="en-US" dirty="0"/>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669" y="2215156"/>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a:xfrm>
            <a:off x="2144110" y="1502985"/>
            <a:ext cx="6542690" cy="28783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cxnSp>
        <p:nvCxnSpPr>
          <p:cNvPr id="10" name="Lige pilforbindelse 9"/>
          <p:cNvCxnSpPr/>
          <p:nvPr/>
        </p:nvCxnSpPr>
        <p:spPr>
          <a:xfrm flipV="1">
            <a:off x="4414345" y="3293345"/>
            <a:ext cx="574505" cy="6764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Lige pilforbindelse 15"/>
          <p:cNvCxnSpPr/>
          <p:nvPr/>
        </p:nvCxnSpPr>
        <p:spPr>
          <a:xfrm flipV="1">
            <a:off x="4414345" y="3342798"/>
            <a:ext cx="2138853" cy="626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Lige pilforbindelse 18"/>
          <p:cNvCxnSpPr/>
          <p:nvPr/>
        </p:nvCxnSpPr>
        <p:spPr>
          <a:xfrm flipH="1" flipV="1">
            <a:off x="3197770" y="2892276"/>
            <a:ext cx="405318" cy="10775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kstboks 28"/>
          <p:cNvSpPr txBox="1"/>
          <p:nvPr/>
        </p:nvSpPr>
        <p:spPr>
          <a:xfrm>
            <a:off x="2321174" y="3738965"/>
            <a:ext cx="2190023" cy="461665"/>
          </a:xfrm>
          <a:prstGeom prst="rect">
            <a:avLst/>
          </a:prstGeom>
          <a:noFill/>
        </p:spPr>
        <p:txBody>
          <a:bodyPr wrap="none" rtlCol="0">
            <a:spAutoFit/>
          </a:bodyPr>
          <a:lstStyle/>
          <a:p>
            <a:pPr>
              <a:buNone/>
            </a:pPr>
            <a:r>
              <a:rPr lang="da-DK" sz="1200" dirty="0">
                <a:latin typeface="Arial" panose="020B0604020202020204" pitchFamily="34" charset="0"/>
                <a:cs typeface="Arial" panose="020B0604020202020204" pitchFamily="34" charset="0"/>
              </a:rPr>
              <a:t>Politiske forhold; </a:t>
            </a:r>
            <a:endParaRPr lang="da-DK" sz="1200" dirty="0" smtClean="0">
              <a:latin typeface="Arial" panose="020B0604020202020204" pitchFamily="34" charset="0"/>
              <a:cs typeface="Arial" panose="020B0604020202020204" pitchFamily="34" charset="0"/>
            </a:endParaRPr>
          </a:p>
          <a:p>
            <a:pPr>
              <a:buNone/>
            </a:pPr>
            <a:r>
              <a:rPr lang="da-DK" sz="1200" dirty="0" smtClean="0">
                <a:latin typeface="Arial" panose="020B0604020202020204" pitchFamily="34" charset="0"/>
                <a:cs typeface="Arial" panose="020B0604020202020204" pitchFamily="34" charset="0"/>
              </a:rPr>
              <a:t>Lovgivning, skatter </a:t>
            </a:r>
            <a:r>
              <a:rPr lang="da-DK" sz="1200" dirty="0">
                <a:latin typeface="Arial" panose="020B0604020202020204" pitchFamily="34" charset="0"/>
                <a:cs typeface="Arial" panose="020B0604020202020204" pitchFamily="34" charset="0"/>
              </a:rPr>
              <a:t>og </a:t>
            </a:r>
            <a:r>
              <a:rPr lang="da-DK" sz="1200" dirty="0" smtClean="0">
                <a:latin typeface="Arial" panose="020B0604020202020204" pitchFamily="34" charset="0"/>
                <a:cs typeface="Arial" panose="020B0604020202020204" pitchFamily="34" charset="0"/>
              </a:rPr>
              <a:t>afgifter</a:t>
            </a:r>
            <a:endParaRPr lang="da-DK" sz="1200" dirty="0">
              <a:latin typeface="Arial" panose="020B0604020202020204" pitchFamily="34" charset="0"/>
              <a:cs typeface="Arial" panose="020B0604020202020204" pitchFamily="34" charset="0"/>
            </a:endParaRPr>
          </a:p>
        </p:txBody>
      </p:sp>
      <p:sp>
        <p:nvSpPr>
          <p:cNvPr id="14" name="Tekstboks 13"/>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solidFill>
                  <a:srgbClr val="FF0000"/>
                </a:solidFill>
                <a:latin typeface="+mj-lt"/>
              </a:rPr>
              <a:t>Ekstern analyse</a:t>
            </a:r>
          </a:p>
          <a:p>
            <a:r>
              <a:rPr lang="da-DK" sz="1600" dirty="0">
                <a:solidFill>
                  <a:srgbClr val="FF0000"/>
                </a:solidFill>
                <a:latin typeface="+mj-lt"/>
              </a:rPr>
              <a:t>PEST</a:t>
            </a:r>
          </a:p>
          <a:p>
            <a:r>
              <a:rPr lang="da-DK" sz="1600" dirty="0">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4249026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184018" y="437618"/>
            <a:ext cx="6840760" cy="6099816"/>
          </a:xfrm>
        </p:spPr>
        <p:txBody>
          <a:bodyPr>
            <a:normAutofit/>
          </a:bodyPr>
          <a:lstStyle/>
          <a:p>
            <a:pPr>
              <a:buNone/>
            </a:pPr>
            <a:r>
              <a:rPr lang="da-DK" sz="2400" i="1" u="sng" dirty="0"/>
              <a:t>Eksempler</a:t>
            </a:r>
            <a:r>
              <a:rPr lang="da-DK" sz="2400" dirty="0"/>
              <a:t> på ydre forhold der kan have indflydelse på forretningsmodellen</a:t>
            </a:r>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p:txBody>
      </p:sp>
      <p:sp>
        <p:nvSpPr>
          <p:cNvPr id="5" name="Pladsholder til dato 4"/>
          <p:cNvSpPr>
            <a:spLocks noGrp="1"/>
          </p:cNvSpPr>
          <p:nvPr>
            <p:ph type="dt" sz="half" idx="10"/>
          </p:nvPr>
        </p:nvSpPr>
        <p:spPr/>
        <p:txBody>
          <a:bodyPr/>
          <a:lstStyle/>
          <a:p>
            <a:fld id="{8E5D1BCA-7758-4C14-94C3-6AF7ACE470A8}"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16</a:t>
            </a:fld>
            <a:endParaRPr lang="en-US" dirty="0"/>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669" y="2215156"/>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a:xfrm>
            <a:off x="2144110" y="1502985"/>
            <a:ext cx="6542690" cy="28783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027" name="Tekstboks 1026"/>
          <p:cNvSpPr txBox="1"/>
          <p:nvPr/>
        </p:nvSpPr>
        <p:spPr>
          <a:xfrm>
            <a:off x="2590800" y="1605046"/>
            <a:ext cx="2749471" cy="461665"/>
          </a:xfrm>
          <a:prstGeom prst="rect">
            <a:avLst/>
          </a:prstGeom>
          <a:noFill/>
        </p:spPr>
        <p:txBody>
          <a:bodyPr wrap="none" rtlCol="0">
            <a:spAutoFit/>
          </a:bodyPr>
          <a:lstStyle/>
          <a:p>
            <a:r>
              <a:rPr lang="da-DK" sz="1200" dirty="0" smtClean="0">
                <a:latin typeface="Arial" panose="020B0604020202020204" pitchFamily="34" charset="0"/>
                <a:cs typeface="Arial" panose="020B0604020202020204" pitchFamily="34" charset="0"/>
              </a:rPr>
              <a:t>Økonomiske forhold; </a:t>
            </a:r>
          </a:p>
          <a:p>
            <a:r>
              <a:rPr lang="da-DK" sz="1200" dirty="0" smtClean="0">
                <a:latin typeface="Arial" panose="020B0604020202020204" pitchFamily="34" charset="0"/>
                <a:cs typeface="Arial" panose="020B0604020202020204" pitchFamily="34" charset="0"/>
              </a:rPr>
              <a:t>lønniveau, inflation. indkomstfordeling</a:t>
            </a:r>
            <a:endParaRPr lang="da-DK" sz="1200" dirty="0">
              <a:latin typeface="Arial" panose="020B0604020202020204" pitchFamily="34" charset="0"/>
              <a:cs typeface="Arial" panose="020B0604020202020204" pitchFamily="34" charset="0"/>
            </a:endParaRPr>
          </a:p>
        </p:txBody>
      </p:sp>
      <p:cxnSp>
        <p:nvCxnSpPr>
          <p:cNvPr id="1054" name="Lige pilforbindelse 1053"/>
          <p:cNvCxnSpPr/>
          <p:nvPr/>
        </p:nvCxnSpPr>
        <p:spPr>
          <a:xfrm>
            <a:off x="2921876" y="2066711"/>
            <a:ext cx="202324" cy="403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58" name="Lige pilforbindelse 1057"/>
          <p:cNvCxnSpPr/>
          <p:nvPr/>
        </p:nvCxnSpPr>
        <p:spPr>
          <a:xfrm>
            <a:off x="2921876" y="2066711"/>
            <a:ext cx="914400" cy="403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61" name="Lige pilforbindelse 1060"/>
          <p:cNvCxnSpPr/>
          <p:nvPr/>
        </p:nvCxnSpPr>
        <p:spPr>
          <a:xfrm>
            <a:off x="3714921" y="2066711"/>
            <a:ext cx="511263" cy="708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64" name="Lige pilforbindelse 1063"/>
          <p:cNvCxnSpPr/>
          <p:nvPr/>
        </p:nvCxnSpPr>
        <p:spPr>
          <a:xfrm>
            <a:off x="3714921" y="2066711"/>
            <a:ext cx="3778955" cy="35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kstboks 13"/>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solidFill>
                  <a:srgbClr val="FF0000"/>
                </a:solidFill>
                <a:latin typeface="+mj-lt"/>
              </a:rPr>
              <a:t>Ekstern analyse</a:t>
            </a:r>
          </a:p>
          <a:p>
            <a:r>
              <a:rPr lang="da-DK" sz="1600" dirty="0">
                <a:solidFill>
                  <a:srgbClr val="FF0000"/>
                </a:solidFill>
                <a:latin typeface="+mj-lt"/>
              </a:rPr>
              <a:t>PEST</a:t>
            </a:r>
          </a:p>
          <a:p>
            <a:r>
              <a:rPr lang="da-DK" sz="1600" dirty="0">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3537950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184018" y="437618"/>
            <a:ext cx="6840760" cy="6099816"/>
          </a:xfrm>
        </p:spPr>
        <p:txBody>
          <a:bodyPr>
            <a:normAutofit/>
          </a:bodyPr>
          <a:lstStyle/>
          <a:p>
            <a:pPr>
              <a:buNone/>
            </a:pPr>
            <a:r>
              <a:rPr lang="da-DK" sz="2400" i="1" u="sng" dirty="0"/>
              <a:t>Eksempler</a:t>
            </a:r>
            <a:r>
              <a:rPr lang="da-DK" sz="2400" dirty="0"/>
              <a:t> på ydre forhold der kan have indflydelse på forretningsmodellen</a:t>
            </a:r>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p:txBody>
      </p:sp>
      <p:sp>
        <p:nvSpPr>
          <p:cNvPr id="5" name="Pladsholder til dato 4"/>
          <p:cNvSpPr>
            <a:spLocks noGrp="1"/>
          </p:cNvSpPr>
          <p:nvPr>
            <p:ph type="dt" sz="half" idx="10"/>
          </p:nvPr>
        </p:nvSpPr>
        <p:spPr/>
        <p:txBody>
          <a:bodyPr/>
          <a:lstStyle/>
          <a:p>
            <a:fld id="{A6CF616F-444F-48AA-BECF-43726F6BD8A2}"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17</a:t>
            </a:fld>
            <a:endParaRPr lang="en-US" dirty="0"/>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669" y="2215156"/>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a:xfrm>
            <a:off x="2144110" y="1502985"/>
            <a:ext cx="6542690" cy="28783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028" name="Tekstboks 1027"/>
          <p:cNvSpPr txBox="1"/>
          <p:nvPr/>
        </p:nvSpPr>
        <p:spPr>
          <a:xfrm>
            <a:off x="5178307" y="1605045"/>
            <a:ext cx="2781531" cy="461665"/>
          </a:xfrm>
          <a:prstGeom prst="rect">
            <a:avLst/>
          </a:prstGeom>
          <a:noFill/>
        </p:spPr>
        <p:txBody>
          <a:bodyPr wrap="none" rtlCol="0">
            <a:spAutoFit/>
          </a:bodyPr>
          <a:lstStyle/>
          <a:p>
            <a:r>
              <a:rPr lang="da-DK" sz="1200" dirty="0" err="1" smtClean="0">
                <a:latin typeface="Arial" panose="020B0604020202020204" pitchFamily="34" charset="0"/>
                <a:cs typeface="Arial" panose="020B0604020202020204" pitchFamily="34" charset="0"/>
              </a:rPr>
              <a:t>Socio-kulturelle</a:t>
            </a:r>
            <a:r>
              <a:rPr lang="da-DK" sz="1200" dirty="0" smtClean="0">
                <a:latin typeface="Arial" panose="020B0604020202020204" pitchFamily="34" charset="0"/>
                <a:cs typeface="Arial" panose="020B0604020202020204" pitchFamily="34" charset="0"/>
              </a:rPr>
              <a:t> forhold; </a:t>
            </a:r>
          </a:p>
          <a:p>
            <a:r>
              <a:rPr lang="da-DK" sz="1200" dirty="0" smtClean="0">
                <a:latin typeface="Arial" panose="020B0604020202020204" pitchFamily="34" charset="0"/>
                <a:cs typeface="Arial" panose="020B0604020202020204" pitchFamily="34" charset="0"/>
              </a:rPr>
              <a:t>uddannelsesniveau, livsstil, innovation</a:t>
            </a:r>
            <a:endParaRPr lang="da-DK" sz="1200" dirty="0">
              <a:latin typeface="Arial" panose="020B0604020202020204" pitchFamily="34" charset="0"/>
              <a:cs typeface="Arial" panose="020B0604020202020204" pitchFamily="34" charset="0"/>
            </a:endParaRPr>
          </a:p>
        </p:txBody>
      </p:sp>
      <p:cxnSp>
        <p:nvCxnSpPr>
          <p:cNvPr id="1069" name="Lige pilforbindelse 1068"/>
          <p:cNvCxnSpPr/>
          <p:nvPr/>
        </p:nvCxnSpPr>
        <p:spPr>
          <a:xfrm flipH="1">
            <a:off x="4845269" y="2066710"/>
            <a:ext cx="1174531" cy="3540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72" name="Lige pilforbindelse 1071"/>
          <p:cNvCxnSpPr/>
          <p:nvPr/>
        </p:nvCxnSpPr>
        <p:spPr>
          <a:xfrm>
            <a:off x="6019800" y="2066710"/>
            <a:ext cx="1295400" cy="2016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78" name="Lige pilforbindelse 1077"/>
          <p:cNvCxnSpPr/>
          <p:nvPr/>
        </p:nvCxnSpPr>
        <p:spPr>
          <a:xfrm>
            <a:off x="7178567" y="2066711"/>
            <a:ext cx="457200" cy="35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81" name="Lige pilforbindelse 1080"/>
          <p:cNvCxnSpPr/>
          <p:nvPr/>
        </p:nvCxnSpPr>
        <p:spPr>
          <a:xfrm flipH="1">
            <a:off x="6926318" y="2066711"/>
            <a:ext cx="252249" cy="7840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kstboks 13"/>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solidFill>
                  <a:srgbClr val="FF0000"/>
                </a:solidFill>
                <a:latin typeface="+mj-lt"/>
              </a:rPr>
              <a:t>Ekstern analyse</a:t>
            </a:r>
          </a:p>
          <a:p>
            <a:r>
              <a:rPr lang="da-DK" sz="1600" dirty="0">
                <a:solidFill>
                  <a:srgbClr val="FF0000"/>
                </a:solidFill>
                <a:latin typeface="+mj-lt"/>
              </a:rPr>
              <a:t>PEST</a:t>
            </a:r>
          </a:p>
          <a:p>
            <a:r>
              <a:rPr lang="da-DK" sz="1600" dirty="0">
                <a:latin typeface="+mj-lt"/>
              </a:rPr>
              <a:t>SWOT-analyse</a:t>
            </a:r>
          </a:p>
          <a:p>
            <a:r>
              <a:rPr lang="da-DK" sz="1600" dirty="0">
                <a:latin typeface="+mj-lt"/>
              </a:rPr>
              <a:t>Innovation</a:t>
            </a: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2811643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184018" y="437618"/>
            <a:ext cx="6840760" cy="6099816"/>
          </a:xfrm>
        </p:spPr>
        <p:txBody>
          <a:bodyPr>
            <a:normAutofit/>
          </a:bodyPr>
          <a:lstStyle/>
          <a:p>
            <a:pPr>
              <a:buNone/>
            </a:pPr>
            <a:r>
              <a:rPr lang="da-DK" sz="2400" i="1" u="sng" dirty="0"/>
              <a:t>Eksempler</a:t>
            </a:r>
            <a:r>
              <a:rPr lang="da-DK" sz="2400" dirty="0"/>
              <a:t> på ydre forhold der kan have indflydelse på forretningsmodellen</a:t>
            </a:r>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p:txBody>
      </p:sp>
      <p:sp>
        <p:nvSpPr>
          <p:cNvPr id="5" name="Pladsholder til dato 4"/>
          <p:cNvSpPr>
            <a:spLocks noGrp="1"/>
          </p:cNvSpPr>
          <p:nvPr>
            <p:ph type="dt" sz="half" idx="10"/>
          </p:nvPr>
        </p:nvSpPr>
        <p:spPr/>
        <p:txBody>
          <a:bodyPr/>
          <a:lstStyle/>
          <a:p>
            <a:fld id="{5AB85C2F-4E7F-43B7-BDEA-8BB8522A0C01}"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18</a:t>
            </a:fld>
            <a:endParaRPr lang="en-US" dirty="0"/>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669" y="2215156"/>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a:xfrm>
            <a:off x="2144110" y="1502985"/>
            <a:ext cx="6542690" cy="28783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029" name="Tekstboks 1028"/>
          <p:cNvSpPr txBox="1"/>
          <p:nvPr/>
        </p:nvSpPr>
        <p:spPr>
          <a:xfrm>
            <a:off x="5284169" y="3919659"/>
            <a:ext cx="2517612" cy="276999"/>
          </a:xfrm>
          <a:prstGeom prst="rect">
            <a:avLst/>
          </a:prstGeom>
          <a:noFill/>
        </p:spPr>
        <p:txBody>
          <a:bodyPr wrap="none" rtlCol="0">
            <a:spAutoFit/>
          </a:bodyPr>
          <a:lstStyle/>
          <a:p>
            <a:r>
              <a:rPr lang="da-DK" sz="1200" dirty="0" smtClean="0">
                <a:latin typeface="Arial" panose="020B0604020202020204" pitchFamily="34" charset="0"/>
                <a:cs typeface="Arial" panose="020B0604020202020204" pitchFamily="34" charset="0"/>
              </a:rPr>
              <a:t>Teknologiske forhold; digitalisering</a:t>
            </a:r>
          </a:p>
        </p:txBody>
      </p:sp>
      <p:cxnSp>
        <p:nvCxnSpPr>
          <p:cNvPr id="1041" name="Lige pilforbindelse 1040"/>
          <p:cNvCxnSpPr/>
          <p:nvPr/>
        </p:nvCxnSpPr>
        <p:spPr>
          <a:xfrm flipH="1" flipV="1">
            <a:off x="5604398" y="2850729"/>
            <a:ext cx="1574169" cy="10689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48" name="Lige pilforbindelse 1047"/>
          <p:cNvCxnSpPr/>
          <p:nvPr/>
        </p:nvCxnSpPr>
        <p:spPr>
          <a:xfrm flipH="1" flipV="1">
            <a:off x="4545278" y="2469945"/>
            <a:ext cx="2633289" cy="14497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52" name="Lige pilforbindelse 1051"/>
          <p:cNvCxnSpPr/>
          <p:nvPr/>
        </p:nvCxnSpPr>
        <p:spPr>
          <a:xfrm flipH="1" flipV="1">
            <a:off x="6674069" y="2469945"/>
            <a:ext cx="504498" cy="14497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kstboks 12"/>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solidFill>
                  <a:srgbClr val="FF0000"/>
                </a:solidFill>
                <a:latin typeface="+mj-lt"/>
              </a:rPr>
              <a:t>Ekstern analyse</a:t>
            </a:r>
          </a:p>
          <a:p>
            <a:r>
              <a:rPr lang="da-DK" sz="1600" dirty="0">
                <a:solidFill>
                  <a:srgbClr val="FF0000"/>
                </a:solidFill>
                <a:latin typeface="+mj-lt"/>
              </a:rPr>
              <a:t>PEST</a:t>
            </a:r>
          </a:p>
          <a:p>
            <a:r>
              <a:rPr lang="da-DK" sz="1600" dirty="0">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1357564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184018" y="437618"/>
            <a:ext cx="6840760" cy="6099816"/>
          </a:xfrm>
        </p:spPr>
        <p:txBody>
          <a:bodyPr>
            <a:normAutofit/>
          </a:bodyPr>
          <a:lstStyle/>
          <a:p>
            <a:pPr>
              <a:buNone/>
            </a:pPr>
            <a:r>
              <a:rPr lang="da-DK" sz="2400" i="1" u="sng" dirty="0"/>
              <a:t>Eksempler</a:t>
            </a:r>
            <a:r>
              <a:rPr lang="da-DK" sz="2400" dirty="0"/>
              <a:t> på ydre forhold der kan have indflydelse på forretningsmodellen</a:t>
            </a:r>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p:txBody>
      </p:sp>
      <p:sp>
        <p:nvSpPr>
          <p:cNvPr id="5" name="Pladsholder til dato 4"/>
          <p:cNvSpPr>
            <a:spLocks noGrp="1"/>
          </p:cNvSpPr>
          <p:nvPr>
            <p:ph type="dt" sz="half" idx="10"/>
          </p:nvPr>
        </p:nvSpPr>
        <p:spPr/>
        <p:txBody>
          <a:bodyPr/>
          <a:lstStyle/>
          <a:p>
            <a:fld id="{2754B898-B48C-4FE7-BAE2-042E9C495C05}"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19</a:t>
            </a:fld>
            <a:endParaRPr lang="en-US" dirty="0"/>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669" y="2215156"/>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a:xfrm>
            <a:off x="2144110" y="1502985"/>
            <a:ext cx="6542690" cy="28783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cxnSp>
        <p:nvCxnSpPr>
          <p:cNvPr id="10" name="Lige pilforbindelse 9"/>
          <p:cNvCxnSpPr/>
          <p:nvPr/>
        </p:nvCxnSpPr>
        <p:spPr>
          <a:xfrm flipV="1">
            <a:off x="4414345" y="3293345"/>
            <a:ext cx="574505" cy="6764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Lige pilforbindelse 15"/>
          <p:cNvCxnSpPr/>
          <p:nvPr/>
        </p:nvCxnSpPr>
        <p:spPr>
          <a:xfrm flipV="1">
            <a:off x="4414345" y="3342798"/>
            <a:ext cx="2138853" cy="626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Lige pilforbindelse 18"/>
          <p:cNvCxnSpPr/>
          <p:nvPr/>
        </p:nvCxnSpPr>
        <p:spPr>
          <a:xfrm flipH="1" flipV="1">
            <a:off x="3197770" y="2892276"/>
            <a:ext cx="405318" cy="10775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kstboks 28"/>
          <p:cNvSpPr txBox="1"/>
          <p:nvPr/>
        </p:nvSpPr>
        <p:spPr>
          <a:xfrm>
            <a:off x="2594113" y="3713896"/>
            <a:ext cx="2138727" cy="461665"/>
          </a:xfrm>
          <a:prstGeom prst="rect">
            <a:avLst/>
          </a:prstGeom>
          <a:noFill/>
        </p:spPr>
        <p:txBody>
          <a:bodyPr wrap="none" rtlCol="0">
            <a:spAutoFit/>
          </a:bodyPr>
          <a:lstStyle/>
          <a:p>
            <a:pPr>
              <a:buNone/>
            </a:pPr>
            <a:r>
              <a:rPr lang="da-DK" sz="1200" dirty="0">
                <a:latin typeface="Arial" panose="020B0604020202020204" pitchFamily="34" charset="0"/>
                <a:cs typeface="Arial" panose="020B0604020202020204" pitchFamily="34" charset="0"/>
              </a:rPr>
              <a:t>Politiske forhold; </a:t>
            </a:r>
            <a:endParaRPr lang="da-DK" sz="1200" dirty="0" smtClean="0">
              <a:latin typeface="Arial" panose="020B0604020202020204" pitchFamily="34" charset="0"/>
              <a:cs typeface="Arial" panose="020B0604020202020204" pitchFamily="34" charset="0"/>
            </a:endParaRPr>
          </a:p>
          <a:p>
            <a:pPr>
              <a:buNone/>
            </a:pPr>
            <a:r>
              <a:rPr lang="da-DK" sz="1200" dirty="0" smtClean="0">
                <a:latin typeface="Arial" panose="020B0604020202020204" pitchFamily="34" charset="0"/>
                <a:cs typeface="Arial" panose="020B0604020202020204" pitchFamily="34" charset="0"/>
              </a:rPr>
              <a:t>lovgivning, skatter </a:t>
            </a:r>
            <a:r>
              <a:rPr lang="da-DK" sz="1200" dirty="0">
                <a:latin typeface="Arial" panose="020B0604020202020204" pitchFamily="34" charset="0"/>
                <a:cs typeface="Arial" panose="020B0604020202020204" pitchFamily="34" charset="0"/>
              </a:rPr>
              <a:t>og </a:t>
            </a:r>
            <a:r>
              <a:rPr lang="da-DK" sz="1200" dirty="0" smtClean="0">
                <a:latin typeface="Arial" panose="020B0604020202020204" pitchFamily="34" charset="0"/>
                <a:cs typeface="Arial" panose="020B0604020202020204" pitchFamily="34" charset="0"/>
              </a:rPr>
              <a:t>afgifter</a:t>
            </a:r>
            <a:endParaRPr lang="da-DK" sz="1200" dirty="0">
              <a:latin typeface="Arial" panose="020B0604020202020204" pitchFamily="34" charset="0"/>
              <a:cs typeface="Arial" panose="020B0604020202020204" pitchFamily="34" charset="0"/>
            </a:endParaRPr>
          </a:p>
        </p:txBody>
      </p:sp>
      <p:sp>
        <p:nvSpPr>
          <p:cNvPr id="1027" name="Tekstboks 1026"/>
          <p:cNvSpPr txBox="1"/>
          <p:nvPr/>
        </p:nvSpPr>
        <p:spPr>
          <a:xfrm>
            <a:off x="2657593" y="1595962"/>
            <a:ext cx="2749471" cy="461665"/>
          </a:xfrm>
          <a:prstGeom prst="rect">
            <a:avLst/>
          </a:prstGeom>
          <a:noFill/>
        </p:spPr>
        <p:txBody>
          <a:bodyPr wrap="none" rtlCol="0">
            <a:spAutoFit/>
          </a:bodyPr>
          <a:lstStyle/>
          <a:p>
            <a:r>
              <a:rPr lang="da-DK" sz="1200" dirty="0" smtClean="0">
                <a:latin typeface="Arial" panose="020B0604020202020204" pitchFamily="34" charset="0"/>
                <a:cs typeface="Arial" panose="020B0604020202020204" pitchFamily="34" charset="0"/>
              </a:rPr>
              <a:t>Økonomiske forhold; </a:t>
            </a:r>
          </a:p>
          <a:p>
            <a:r>
              <a:rPr lang="da-DK" sz="1200" dirty="0" smtClean="0">
                <a:latin typeface="Arial" panose="020B0604020202020204" pitchFamily="34" charset="0"/>
                <a:cs typeface="Arial" panose="020B0604020202020204" pitchFamily="34" charset="0"/>
              </a:rPr>
              <a:t>lønniveau, inflation, indkomstfordeling</a:t>
            </a:r>
            <a:endParaRPr lang="da-DK" sz="1200" dirty="0">
              <a:latin typeface="Arial" panose="020B0604020202020204" pitchFamily="34" charset="0"/>
              <a:cs typeface="Arial" panose="020B0604020202020204" pitchFamily="34" charset="0"/>
            </a:endParaRPr>
          </a:p>
        </p:txBody>
      </p:sp>
      <p:sp>
        <p:nvSpPr>
          <p:cNvPr id="1028" name="Tekstboks 1027"/>
          <p:cNvSpPr txBox="1"/>
          <p:nvPr/>
        </p:nvSpPr>
        <p:spPr>
          <a:xfrm>
            <a:off x="5482777" y="1605045"/>
            <a:ext cx="2781531" cy="461665"/>
          </a:xfrm>
          <a:prstGeom prst="rect">
            <a:avLst/>
          </a:prstGeom>
          <a:noFill/>
        </p:spPr>
        <p:txBody>
          <a:bodyPr wrap="none" rtlCol="0">
            <a:spAutoFit/>
          </a:bodyPr>
          <a:lstStyle/>
          <a:p>
            <a:r>
              <a:rPr lang="da-DK" sz="1200" dirty="0" err="1" smtClean="0">
                <a:latin typeface="Arial" panose="020B0604020202020204" pitchFamily="34" charset="0"/>
                <a:cs typeface="Arial" panose="020B0604020202020204" pitchFamily="34" charset="0"/>
              </a:rPr>
              <a:t>Socio-kulturelle</a:t>
            </a:r>
            <a:r>
              <a:rPr lang="da-DK" sz="1200" dirty="0" smtClean="0">
                <a:latin typeface="Arial" panose="020B0604020202020204" pitchFamily="34" charset="0"/>
                <a:cs typeface="Arial" panose="020B0604020202020204" pitchFamily="34" charset="0"/>
              </a:rPr>
              <a:t> forhold; </a:t>
            </a:r>
          </a:p>
          <a:p>
            <a:r>
              <a:rPr lang="da-DK" sz="1200" dirty="0" smtClean="0">
                <a:latin typeface="Arial" panose="020B0604020202020204" pitchFamily="34" charset="0"/>
                <a:cs typeface="Arial" panose="020B0604020202020204" pitchFamily="34" charset="0"/>
              </a:rPr>
              <a:t>uddannelsesniveau, livsstil, innovation</a:t>
            </a:r>
            <a:endParaRPr lang="da-DK" sz="1200" dirty="0">
              <a:latin typeface="Arial" panose="020B0604020202020204" pitchFamily="34" charset="0"/>
              <a:cs typeface="Arial" panose="020B0604020202020204" pitchFamily="34" charset="0"/>
            </a:endParaRPr>
          </a:p>
        </p:txBody>
      </p:sp>
      <p:sp>
        <p:nvSpPr>
          <p:cNvPr id="1029" name="Tekstboks 1028"/>
          <p:cNvSpPr txBox="1"/>
          <p:nvPr/>
        </p:nvSpPr>
        <p:spPr>
          <a:xfrm>
            <a:off x="5430342" y="3894591"/>
            <a:ext cx="2604174" cy="461665"/>
          </a:xfrm>
          <a:prstGeom prst="rect">
            <a:avLst/>
          </a:prstGeom>
          <a:noFill/>
        </p:spPr>
        <p:txBody>
          <a:bodyPr wrap="none" rtlCol="0">
            <a:spAutoFit/>
          </a:bodyPr>
          <a:lstStyle/>
          <a:p>
            <a:r>
              <a:rPr lang="da-DK" sz="1200" dirty="0" smtClean="0">
                <a:latin typeface="Arial" panose="020B0604020202020204" pitchFamily="34" charset="0"/>
                <a:cs typeface="Arial" panose="020B0604020202020204" pitchFamily="34" charset="0"/>
              </a:rPr>
              <a:t>Teknologiske forhold; digitalisering</a:t>
            </a:r>
          </a:p>
          <a:p>
            <a:r>
              <a:rPr lang="da-DK" sz="1200" dirty="0">
                <a:latin typeface="Arial" panose="020B0604020202020204" pitchFamily="34" charset="0"/>
                <a:cs typeface="Arial" panose="020B0604020202020204" pitchFamily="34" charset="0"/>
              </a:rPr>
              <a:t> </a:t>
            </a:r>
            <a:r>
              <a:rPr lang="da-DK" sz="1200" dirty="0" smtClean="0">
                <a:latin typeface="Arial" panose="020B0604020202020204" pitchFamily="34" charset="0"/>
                <a:cs typeface="Arial" panose="020B0604020202020204" pitchFamily="34" charset="0"/>
              </a:rPr>
              <a:t>                                                      </a:t>
            </a:r>
            <a:endParaRPr lang="da-DK" sz="1200" i="1" dirty="0">
              <a:solidFill>
                <a:srgbClr val="0070C0"/>
              </a:solidFill>
              <a:latin typeface="Arial" panose="020B0604020202020204" pitchFamily="34" charset="0"/>
              <a:cs typeface="Arial" panose="020B0604020202020204" pitchFamily="34" charset="0"/>
            </a:endParaRPr>
          </a:p>
        </p:txBody>
      </p:sp>
      <p:cxnSp>
        <p:nvCxnSpPr>
          <p:cNvPr id="1041" name="Lige pilforbindelse 1040"/>
          <p:cNvCxnSpPr/>
          <p:nvPr/>
        </p:nvCxnSpPr>
        <p:spPr>
          <a:xfrm flipH="1" flipV="1">
            <a:off x="5604398" y="2850729"/>
            <a:ext cx="1574169" cy="10689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48" name="Lige pilforbindelse 1047"/>
          <p:cNvCxnSpPr/>
          <p:nvPr/>
        </p:nvCxnSpPr>
        <p:spPr>
          <a:xfrm flipH="1" flipV="1">
            <a:off x="4545278" y="2469945"/>
            <a:ext cx="2633289" cy="14497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52" name="Lige pilforbindelse 1051"/>
          <p:cNvCxnSpPr/>
          <p:nvPr/>
        </p:nvCxnSpPr>
        <p:spPr>
          <a:xfrm flipH="1" flipV="1">
            <a:off x="6674069" y="2469945"/>
            <a:ext cx="504498" cy="14497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54" name="Lige pilforbindelse 1053"/>
          <p:cNvCxnSpPr/>
          <p:nvPr/>
        </p:nvCxnSpPr>
        <p:spPr>
          <a:xfrm>
            <a:off x="2921876" y="2066711"/>
            <a:ext cx="202324" cy="403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58" name="Lige pilforbindelse 1057"/>
          <p:cNvCxnSpPr/>
          <p:nvPr/>
        </p:nvCxnSpPr>
        <p:spPr>
          <a:xfrm>
            <a:off x="2921876" y="2066711"/>
            <a:ext cx="914400" cy="403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61" name="Lige pilforbindelse 1060"/>
          <p:cNvCxnSpPr/>
          <p:nvPr/>
        </p:nvCxnSpPr>
        <p:spPr>
          <a:xfrm>
            <a:off x="3714921" y="2066711"/>
            <a:ext cx="511263" cy="708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64" name="Lige pilforbindelse 1063"/>
          <p:cNvCxnSpPr/>
          <p:nvPr/>
        </p:nvCxnSpPr>
        <p:spPr>
          <a:xfrm>
            <a:off x="3714921" y="2066711"/>
            <a:ext cx="3778955" cy="35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69" name="Lige pilforbindelse 1068"/>
          <p:cNvCxnSpPr/>
          <p:nvPr/>
        </p:nvCxnSpPr>
        <p:spPr>
          <a:xfrm flipH="1">
            <a:off x="4845269" y="2066710"/>
            <a:ext cx="1174531" cy="3540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72" name="Lige pilforbindelse 1071"/>
          <p:cNvCxnSpPr/>
          <p:nvPr/>
        </p:nvCxnSpPr>
        <p:spPr>
          <a:xfrm>
            <a:off x="6019800" y="2066710"/>
            <a:ext cx="1295400" cy="2016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78" name="Lige pilforbindelse 1077"/>
          <p:cNvCxnSpPr/>
          <p:nvPr/>
        </p:nvCxnSpPr>
        <p:spPr>
          <a:xfrm>
            <a:off x="7178567" y="2066711"/>
            <a:ext cx="457200" cy="35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81" name="Lige pilforbindelse 1080"/>
          <p:cNvCxnSpPr/>
          <p:nvPr/>
        </p:nvCxnSpPr>
        <p:spPr>
          <a:xfrm flipH="1">
            <a:off x="6926318" y="2066711"/>
            <a:ext cx="252249" cy="7840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kstboks 26"/>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solidFill>
                  <a:srgbClr val="FF0000"/>
                </a:solidFill>
                <a:latin typeface="+mj-lt"/>
              </a:rPr>
              <a:t>Ekstern analyse</a:t>
            </a:r>
          </a:p>
          <a:p>
            <a:r>
              <a:rPr lang="da-DK" sz="1600" dirty="0">
                <a:solidFill>
                  <a:srgbClr val="FF0000"/>
                </a:solidFill>
                <a:latin typeface="+mj-lt"/>
              </a:rPr>
              <a:t>PEST</a:t>
            </a:r>
          </a:p>
          <a:p>
            <a:r>
              <a:rPr lang="da-DK" sz="1600" dirty="0">
                <a:latin typeface="+mj-lt"/>
              </a:rPr>
              <a:t>SWOT-analyse</a:t>
            </a:r>
          </a:p>
          <a:p>
            <a:r>
              <a:rPr lang="da-DK" sz="1600" dirty="0">
                <a:latin typeface="+mj-lt"/>
              </a:rPr>
              <a:t>Innovation</a:t>
            </a: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3499558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dato 5"/>
          <p:cNvSpPr>
            <a:spLocks noGrp="1"/>
          </p:cNvSpPr>
          <p:nvPr>
            <p:ph type="dt" sz="half" idx="10"/>
          </p:nvPr>
        </p:nvSpPr>
        <p:spPr/>
        <p:txBody>
          <a:bodyPr/>
          <a:lstStyle/>
          <a:p>
            <a:fld id="{606833DE-73D0-427B-8A81-C9034E8D1F79}" type="datetime3">
              <a:rPr lang="en-US" smtClean="0"/>
              <a:t>1 October 2018</a:t>
            </a:fld>
            <a:endParaRPr lang="da-DK"/>
          </a:p>
        </p:txBody>
      </p:sp>
      <p:sp>
        <p:nvSpPr>
          <p:cNvPr id="7" name="Pladsholder til diasnummer 7"/>
          <p:cNvSpPr>
            <a:spLocks noGrp="1"/>
          </p:cNvSpPr>
          <p:nvPr>
            <p:ph type="sldNum" sz="quarter" idx="12"/>
          </p:nvPr>
        </p:nvSpPr>
        <p:spPr/>
        <p:txBody>
          <a:bodyPr/>
          <a:lstStyle/>
          <a:p>
            <a:fld id="{22A28927-E75C-4609-8315-BA0E65EDC27F}" type="slidenum">
              <a:rPr lang="da-DK"/>
              <a:pPr/>
              <a:t>2</a:t>
            </a:fld>
            <a:endParaRPr lang="da-DK"/>
          </a:p>
        </p:txBody>
      </p:sp>
      <p:sp>
        <p:nvSpPr>
          <p:cNvPr id="9" name="Pladsholder til sidefod 8"/>
          <p:cNvSpPr>
            <a:spLocks noGrp="1"/>
          </p:cNvSpPr>
          <p:nvPr>
            <p:ph type="ftr" sz="quarter" idx="11"/>
          </p:nvPr>
        </p:nvSpPr>
        <p:spPr/>
        <p:txBody>
          <a:bodyPr/>
          <a:lstStyle/>
          <a:p>
            <a:r>
              <a:rPr lang="nn-NO" smtClean="0"/>
              <a:t>ikek 5 - Kultur og sammenstød, kulturkoder, Interkulturel Markedskommunikation, PEST, SWOT</a:t>
            </a:r>
            <a:endParaRPr lang="da-DK"/>
          </a:p>
        </p:txBody>
      </p:sp>
      <p:sp>
        <p:nvSpPr>
          <p:cNvPr id="8" name="Tekstboks 7"/>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r>
              <a:rPr lang="da-DK" sz="1600" dirty="0" smtClean="0">
                <a:latin typeface="+mj-lt"/>
              </a:rPr>
              <a:t>Opgave</a:t>
            </a:r>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2000288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184018" y="437618"/>
            <a:ext cx="6840760" cy="6099816"/>
          </a:xfrm>
        </p:spPr>
        <p:txBody>
          <a:bodyPr>
            <a:normAutofit/>
          </a:bodyPr>
          <a:lstStyle/>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buNone/>
            </a:pPr>
            <a:endParaRPr lang="da-DK" sz="2400" dirty="0"/>
          </a:p>
          <a:p>
            <a:pPr>
              <a:buNone/>
            </a:pPr>
            <a:endParaRPr lang="da-DK" sz="2400" dirty="0" smtClean="0"/>
          </a:p>
          <a:p>
            <a:pPr>
              <a:buNone/>
            </a:pPr>
            <a:endParaRPr lang="da-DK" sz="2400" dirty="0"/>
          </a:p>
          <a:p>
            <a:pPr>
              <a:buNone/>
            </a:pPr>
            <a:endParaRPr lang="da-DK" sz="2400" dirty="0" smtClean="0"/>
          </a:p>
          <a:p>
            <a:pPr>
              <a:buNone/>
            </a:pPr>
            <a:endParaRPr lang="da-DK" sz="2400" dirty="0"/>
          </a:p>
        </p:txBody>
      </p:sp>
      <p:sp>
        <p:nvSpPr>
          <p:cNvPr id="5" name="Pladsholder til dato 4"/>
          <p:cNvSpPr>
            <a:spLocks noGrp="1"/>
          </p:cNvSpPr>
          <p:nvPr>
            <p:ph type="dt" sz="half" idx="10"/>
          </p:nvPr>
        </p:nvSpPr>
        <p:spPr/>
        <p:txBody>
          <a:bodyPr/>
          <a:lstStyle/>
          <a:p>
            <a:fld id="{845DAB7B-D189-406B-9B64-9B89FC5AE0CA}"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20</a:t>
            </a:fld>
            <a:endParaRPr lang="en-US" dirty="0"/>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graphicFrame>
        <p:nvGraphicFramePr>
          <p:cNvPr id="9" name="Tabel 8"/>
          <p:cNvGraphicFramePr>
            <a:graphicFrameLocks noGrp="1"/>
          </p:cNvGraphicFramePr>
          <p:nvPr>
            <p:extLst/>
          </p:nvPr>
        </p:nvGraphicFramePr>
        <p:xfrm>
          <a:off x="2435771" y="4581128"/>
          <a:ext cx="6096000" cy="1288152"/>
        </p:xfrm>
        <a:graphic>
          <a:graphicData uri="http://schemas.openxmlformats.org/drawingml/2006/table">
            <a:tbl>
              <a:tblPr firstRow="1" bandRow="1">
                <a:tableStyleId>{93296810-A885-4BE3-A3E7-6D5BEEA58F35}</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648072">
                <a:tc>
                  <a:txBody>
                    <a:bodyPr/>
                    <a:lstStyle/>
                    <a:p>
                      <a:r>
                        <a:rPr lang="da-DK" b="0" dirty="0" smtClean="0">
                          <a:solidFill>
                            <a:sysClr val="windowText" lastClr="000000"/>
                          </a:solidFill>
                        </a:rPr>
                        <a:t>Intern analyse</a:t>
                      </a:r>
                    </a:p>
                    <a:p>
                      <a:r>
                        <a:rPr lang="da-DK" b="0" dirty="0" smtClean="0">
                          <a:solidFill>
                            <a:sysClr val="windowText" lastClr="000000"/>
                          </a:solidFill>
                        </a:rPr>
                        <a:t>Bl.a. </a:t>
                      </a:r>
                      <a:r>
                        <a:rPr lang="da-DK" b="0" dirty="0" err="1" smtClean="0">
                          <a:solidFill>
                            <a:sysClr val="windowText" lastClr="000000"/>
                          </a:solidFill>
                        </a:rPr>
                        <a:t>canvas</a:t>
                      </a:r>
                      <a:endParaRPr lang="da-DK"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1" dirty="0" err="1" smtClean="0">
                          <a:solidFill>
                            <a:schemeClr val="tx1"/>
                          </a:solidFill>
                        </a:rPr>
                        <a:t>S</a:t>
                      </a:r>
                      <a:r>
                        <a:rPr lang="da-DK" b="0" dirty="0" err="1" smtClean="0">
                          <a:solidFill>
                            <a:schemeClr val="tx1"/>
                          </a:solidFill>
                        </a:rPr>
                        <a:t>trenghts</a:t>
                      </a:r>
                      <a:r>
                        <a:rPr lang="da-DK" b="0" baseline="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da-DK" b="0" dirty="0" smtClean="0">
                          <a:solidFill>
                            <a:schemeClr val="tx1"/>
                          </a:solidFill>
                        </a:rPr>
                        <a:t>Styrker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1" dirty="0" err="1" smtClean="0">
                          <a:solidFill>
                            <a:schemeClr val="tx1"/>
                          </a:solidFill>
                        </a:rPr>
                        <a:t>W</a:t>
                      </a:r>
                      <a:r>
                        <a:rPr lang="da-DK" b="0" dirty="0" err="1" smtClean="0">
                          <a:solidFill>
                            <a:schemeClr val="tx1"/>
                          </a:solidFill>
                        </a:rPr>
                        <a:t>eaknesses</a:t>
                      </a:r>
                      <a:r>
                        <a:rPr lang="da-DK" b="0" dirty="0" smtClean="0">
                          <a:solidFill>
                            <a:schemeClr val="tx1"/>
                          </a:solidFill>
                        </a:rPr>
                        <a:t>  Svagheder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70840">
                <a:tc>
                  <a:txBody>
                    <a:bodyPr/>
                    <a:lstStyle/>
                    <a:p>
                      <a:r>
                        <a:rPr lang="da-DK" b="0" dirty="0" smtClean="0"/>
                        <a:t>Ekstern analyse</a:t>
                      </a:r>
                    </a:p>
                    <a:p>
                      <a:r>
                        <a:rPr lang="da-DK" b="0" dirty="0" smtClean="0"/>
                        <a:t>Bl.a. PEST</a:t>
                      </a:r>
                      <a:endParaRPr lang="da-DK"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1" dirty="0" err="1" smtClean="0"/>
                        <a:t>O</a:t>
                      </a:r>
                      <a:r>
                        <a:rPr lang="da-DK" b="0" dirty="0" err="1" smtClean="0"/>
                        <a:t>pportunities</a:t>
                      </a:r>
                      <a:r>
                        <a:rPr lang="da-DK" b="0" baseline="0" dirty="0" smtClean="0"/>
                        <a:t> Muligheder</a:t>
                      </a:r>
                      <a:endParaRPr lang="da-DK"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1" dirty="0" err="1" smtClean="0"/>
                        <a:t>T</a:t>
                      </a:r>
                      <a:r>
                        <a:rPr lang="da-DK" b="0" dirty="0" err="1" smtClean="0"/>
                        <a:t>hreats</a:t>
                      </a:r>
                      <a:r>
                        <a:rPr lang="da-DK" b="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da-DK" b="0" dirty="0" err="1" smtClean="0"/>
                        <a:t>Trudsler</a:t>
                      </a:r>
                      <a:endParaRPr lang="da-DK"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
        <p:nvSpPr>
          <p:cNvPr id="28" name="Tekstboks 26"/>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solidFill>
                  <a:srgbClr val="FF0000"/>
                </a:solidFill>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pic>
        <p:nvPicPr>
          <p:cNvPr id="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5577" y="1909694"/>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Rektangel 52"/>
          <p:cNvSpPr/>
          <p:nvPr/>
        </p:nvSpPr>
        <p:spPr>
          <a:xfrm>
            <a:off x="2184018" y="1197523"/>
            <a:ext cx="6542690" cy="28783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cxnSp>
        <p:nvCxnSpPr>
          <p:cNvPr id="54" name="Lige pilforbindelse 53"/>
          <p:cNvCxnSpPr/>
          <p:nvPr/>
        </p:nvCxnSpPr>
        <p:spPr>
          <a:xfrm flipV="1">
            <a:off x="4454253" y="2987883"/>
            <a:ext cx="574505" cy="6764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Lige pilforbindelse 54"/>
          <p:cNvCxnSpPr/>
          <p:nvPr/>
        </p:nvCxnSpPr>
        <p:spPr>
          <a:xfrm flipV="1">
            <a:off x="4454253" y="3037336"/>
            <a:ext cx="2138853" cy="626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Lige pilforbindelse 55"/>
          <p:cNvCxnSpPr/>
          <p:nvPr/>
        </p:nvCxnSpPr>
        <p:spPr>
          <a:xfrm flipH="1" flipV="1">
            <a:off x="3237678" y="2586814"/>
            <a:ext cx="405318" cy="10775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ekstboks 28"/>
          <p:cNvSpPr txBox="1"/>
          <p:nvPr/>
        </p:nvSpPr>
        <p:spPr>
          <a:xfrm>
            <a:off x="2634021" y="3408434"/>
            <a:ext cx="2138727" cy="461665"/>
          </a:xfrm>
          <a:prstGeom prst="rect">
            <a:avLst/>
          </a:prstGeom>
          <a:noFill/>
        </p:spPr>
        <p:txBody>
          <a:bodyPr wrap="none" rtlCol="0">
            <a:spAutoFit/>
          </a:bodyPr>
          <a:lstStyle/>
          <a:p>
            <a:pPr>
              <a:buNone/>
            </a:pPr>
            <a:r>
              <a:rPr lang="da-DK" sz="1200" dirty="0">
                <a:latin typeface="Arial" panose="020B0604020202020204" pitchFamily="34" charset="0"/>
                <a:cs typeface="Arial" panose="020B0604020202020204" pitchFamily="34" charset="0"/>
              </a:rPr>
              <a:t>Politiske forhold; </a:t>
            </a:r>
            <a:endParaRPr lang="da-DK" sz="1200" dirty="0" smtClean="0">
              <a:latin typeface="Arial" panose="020B0604020202020204" pitchFamily="34" charset="0"/>
              <a:cs typeface="Arial" panose="020B0604020202020204" pitchFamily="34" charset="0"/>
            </a:endParaRPr>
          </a:p>
          <a:p>
            <a:pPr>
              <a:buNone/>
            </a:pPr>
            <a:r>
              <a:rPr lang="da-DK" sz="1200" dirty="0" smtClean="0">
                <a:latin typeface="Arial" panose="020B0604020202020204" pitchFamily="34" charset="0"/>
                <a:cs typeface="Arial" panose="020B0604020202020204" pitchFamily="34" charset="0"/>
              </a:rPr>
              <a:t>lovgivning, skatter </a:t>
            </a:r>
            <a:r>
              <a:rPr lang="da-DK" sz="1200" dirty="0">
                <a:latin typeface="Arial" panose="020B0604020202020204" pitchFamily="34" charset="0"/>
                <a:cs typeface="Arial" panose="020B0604020202020204" pitchFamily="34" charset="0"/>
              </a:rPr>
              <a:t>og </a:t>
            </a:r>
            <a:r>
              <a:rPr lang="da-DK" sz="1200" dirty="0" smtClean="0">
                <a:latin typeface="Arial" panose="020B0604020202020204" pitchFamily="34" charset="0"/>
                <a:cs typeface="Arial" panose="020B0604020202020204" pitchFamily="34" charset="0"/>
              </a:rPr>
              <a:t>afgifter</a:t>
            </a:r>
            <a:endParaRPr lang="da-DK" sz="1200" dirty="0">
              <a:latin typeface="Arial" panose="020B0604020202020204" pitchFamily="34" charset="0"/>
              <a:cs typeface="Arial" panose="020B0604020202020204" pitchFamily="34" charset="0"/>
            </a:endParaRPr>
          </a:p>
        </p:txBody>
      </p:sp>
      <p:sp>
        <p:nvSpPr>
          <p:cNvPr id="58" name="Tekstboks 1026"/>
          <p:cNvSpPr txBox="1"/>
          <p:nvPr/>
        </p:nvSpPr>
        <p:spPr>
          <a:xfrm>
            <a:off x="2697501" y="1290500"/>
            <a:ext cx="2749471" cy="461665"/>
          </a:xfrm>
          <a:prstGeom prst="rect">
            <a:avLst/>
          </a:prstGeom>
          <a:noFill/>
        </p:spPr>
        <p:txBody>
          <a:bodyPr wrap="none" rtlCol="0">
            <a:spAutoFit/>
          </a:bodyPr>
          <a:lstStyle/>
          <a:p>
            <a:r>
              <a:rPr lang="da-DK" sz="1200" dirty="0" smtClean="0">
                <a:latin typeface="Arial" panose="020B0604020202020204" pitchFamily="34" charset="0"/>
                <a:cs typeface="Arial" panose="020B0604020202020204" pitchFamily="34" charset="0"/>
              </a:rPr>
              <a:t>Økonomiske forhold; </a:t>
            </a:r>
          </a:p>
          <a:p>
            <a:r>
              <a:rPr lang="da-DK" sz="1200" dirty="0" smtClean="0">
                <a:latin typeface="Arial" panose="020B0604020202020204" pitchFamily="34" charset="0"/>
                <a:cs typeface="Arial" panose="020B0604020202020204" pitchFamily="34" charset="0"/>
              </a:rPr>
              <a:t>lønniveau, inflation, indkomstfordeling</a:t>
            </a:r>
            <a:endParaRPr lang="da-DK" sz="1200" dirty="0">
              <a:latin typeface="Arial" panose="020B0604020202020204" pitchFamily="34" charset="0"/>
              <a:cs typeface="Arial" panose="020B0604020202020204" pitchFamily="34" charset="0"/>
            </a:endParaRPr>
          </a:p>
        </p:txBody>
      </p:sp>
      <p:sp>
        <p:nvSpPr>
          <p:cNvPr id="59" name="Tekstboks 1027"/>
          <p:cNvSpPr txBox="1"/>
          <p:nvPr/>
        </p:nvSpPr>
        <p:spPr>
          <a:xfrm>
            <a:off x="5522685" y="1299583"/>
            <a:ext cx="2781531" cy="461665"/>
          </a:xfrm>
          <a:prstGeom prst="rect">
            <a:avLst/>
          </a:prstGeom>
          <a:noFill/>
        </p:spPr>
        <p:txBody>
          <a:bodyPr wrap="none" rtlCol="0">
            <a:spAutoFit/>
          </a:bodyPr>
          <a:lstStyle/>
          <a:p>
            <a:r>
              <a:rPr lang="da-DK" sz="1200" dirty="0" err="1" smtClean="0">
                <a:latin typeface="Arial" panose="020B0604020202020204" pitchFamily="34" charset="0"/>
                <a:cs typeface="Arial" panose="020B0604020202020204" pitchFamily="34" charset="0"/>
              </a:rPr>
              <a:t>Socio-kulturelle</a:t>
            </a:r>
            <a:r>
              <a:rPr lang="da-DK" sz="1200" dirty="0" smtClean="0">
                <a:latin typeface="Arial" panose="020B0604020202020204" pitchFamily="34" charset="0"/>
                <a:cs typeface="Arial" panose="020B0604020202020204" pitchFamily="34" charset="0"/>
              </a:rPr>
              <a:t> forhold; </a:t>
            </a:r>
          </a:p>
          <a:p>
            <a:r>
              <a:rPr lang="da-DK" sz="1200" dirty="0" smtClean="0">
                <a:latin typeface="Arial" panose="020B0604020202020204" pitchFamily="34" charset="0"/>
                <a:cs typeface="Arial" panose="020B0604020202020204" pitchFamily="34" charset="0"/>
              </a:rPr>
              <a:t>uddannelsesniveau, livsstil, innovation</a:t>
            </a:r>
            <a:endParaRPr lang="da-DK" sz="1200" dirty="0">
              <a:latin typeface="Arial" panose="020B0604020202020204" pitchFamily="34" charset="0"/>
              <a:cs typeface="Arial" panose="020B0604020202020204" pitchFamily="34" charset="0"/>
            </a:endParaRPr>
          </a:p>
        </p:txBody>
      </p:sp>
      <p:sp>
        <p:nvSpPr>
          <p:cNvPr id="60" name="Tekstboks 1028"/>
          <p:cNvSpPr txBox="1"/>
          <p:nvPr/>
        </p:nvSpPr>
        <p:spPr>
          <a:xfrm>
            <a:off x="5470250" y="3589129"/>
            <a:ext cx="2604174" cy="461665"/>
          </a:xfrm>
          <a:prstGeom prst="rect">
            <a:avLst/>
          </a:prstGeom>
          <a:noFill/>
        </p:spPr>
        <p:txBody>
          <a:bodyPr wrap="none" rtlCol="0">
            <a:spAutoFit/>
          </a:bodyPr>
          <a:lstStyle/>
          <a:p>
            <a:r>
              <a:rPr lang="da-DK" sz="1200" dirty="0" smtClean="0">
                <a:latin typeface="Arial" panose="020B0604020202020204" pitchFamily="34" charset="0"/>
                <a:cs typeface="Arial" panose="020B0604020202020204" pitchFamily="34" charset="0"/>
              </a:rPr>
              <a:t>Teknologiske forhold; digitalisering</a:t>
            </a:r>
          </a:p>
          <a:p>
            <a:r>
              <a:rPr lang="da-DK" sz="1200" dirty="0">
                <a:latin typeface="Arial" panose="020B0604020202020204" pitchFamily="34" charset="0"/>
                <a:cs typeface="Arial" panose="020B0604020202020204" pitchFamily="34" charset="0"/>
              </a:rPr>
              <a:t> </a:t>
            </a:r>
            <a:r>
              <a:rPr lang="da-DK" sz="1200" dirty="0" smtClean="0">
                <a:latin typeface="Arial" panose="020B0604020202020204" pitchFamily="34" charset="0"/>
                <a:cs typeface="Arial" panose="020B0604020202020204" pitchFamily="34" charset="0"/>
              </a:rPr>
              <a:t>                                                      </a:t>
            </a:r>
            <a:endParaRPr lang="da-DK" sz="1200" i="1" dirty="0">
              <a:solidFill>
                <a:srgbClr val="0070C0"/>
              </a:solidFill>
              <a:latin typeface="Arial" panose="020B0604020202020204" pitchFamily="34" charset="0"/>
              <a:cs typeface="Arial" panose="020B0604020202020204" pitchFamily="34" charset="0"/>
            </a:endParaRPr>
          </a:p>
        </p:txBody>
      </p:sp>
      <p:cxnSp>
        <p:nvCxnSpPr>
          <p:cNvPr id="61" name="Lige pilforbindelse 60"/>
          <p:cNvCxnSpPr/>
          <p:nvPr/>
        </p:nvCxnSpPr>
        <p:spPr>
          <a:xfrm flipH="1" flipV="1">
            <a:off x="5644306" y="2545267"/>
            <a:ext cx="1574169" cy="10689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Lige pilforbindelse 61"/>
          <p:cNvCxnSpPr/>
          <p:nvPr/>
        </p:nvCxnSpPr>
        <p:spPr>
          <a:xfrm flipH="1" flipV="1">
            <a:off x="4585186" y="2164483"/>
            <a:ext cx="2633289" cy="14497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Lige pilforbindelse 62"/>
          <p:cNvCxnSpPr/>
          <p:nvPr/>
        </p:nvCxnSpPr>
        <p:spPr>
          <a:xfrm flipH="1" flipV="1">
            <a:off x="6713977" y="2164483"/>
            <a:ext cx="504498" cy="14497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Lige pilforbindelse 63"/>
          <p:cNvCxnSpPr/>
          <p:nvPr/>
        </p:nvCxnSpPr>
        <p:spPr>
          <a:xfrm>
            <a:off x="2961784" y="1761249"/>
            <a:ext cx="202324" cy="403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5" name="Lige pilforbindelse 64"/>
          <p:cNvCxnSpPr/>
          <p:nvPr/>
        </p:nvCxnSpPr>
        <p:spPr>
          <a:xfrm>
            <a:off x="2961784" y="1761249"/>
            <a:ext cx="914400" cy="403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6" name="Lige pilforbindelse 65"/>
          <p:cNvCxnSpPr/>
          <p:nvPr/>
        </p:nvCxnSpPr>
        <p:spPr>
          <a:xfrm>
            <a:off x="3754829" y="1761249"/>
            <a:ext cx="511263" cy="708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Lige pilforbindelse 66"/>
          <p:cNvCxnSpPr/>
          <p:nvPr/>
        </p:nvCxnSpPr>
        <p:spPr>
          <a:xfrm>
            <a:off x="3754829" y="1761249"/>
            <a:ext cx="3778955" cy="35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Lige pilforbindelse 67"/>
          <p:cNvCxnSpPr/>
          <p:nvPr/>
        </p:nvCxnSpPr>
        <p:spPr>
          <a:xfrm flipH="1">
            <a:off x="4885177" y="1761248"/>
            <a:ext cx="1174531" cy="3540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9" name="Lige pilforbindelse 68"/>
          <p:cNvCxnSpPr/>
          <p:nvPr/>
        </p:nvCxnSpPr>
        <p:spPr>
          <a:xfrm>
            <a:off x="6059708" y="1761248"/>
            <a:ext cx="1295400" cy="2016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Lige pilforbindelse 69"/>
          <p:cNvCxnSpPr/>
          <p:nvPr/>
        </p:nvCxnSpPr>
        <p:spPr>
          <a:xfrm>
            <a:off x="7218475" y="1761249"/>
            <a:ext cx="457200" cy="35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 name="Lige pilforbindelse 70"/>
          <p:cNvCxnSpPr/>
          <p:nvPr/>
        </p:nvCxnSpPr>
        <p:spPr>
          <a:xfrm flipH="1">
            <a:off x="6966226" y="1761249"/>
            <a:ext cx="252249" cy="7840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846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dsholder til indhold 2"/>
          <p:cNvSpPr txBox="1">
            <a:spLocks/>
          </p:cNvSpPr>
          <p:nvPr/>
        </p:nvSpPr>
        <p:spPr>
          <a:xfrm>
            <a:off x="2043767" y="376399"/>
            <a:ext cx="6840760" cy="609981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a:buNone/>
            </a:pPr>
            <a:r>
              <a:rPr lang="da-DK" sz="2400" dirty="0" smtClean="0"/>
              <a:t>Gruppeopgave: </a:t>
            </a:r>
          </a:p>
          <a:p>
            <a:pPr>
              <a:buFont typeface="Arial"/>
              <a:buNone/>
            </a:pPr>
            <a:endParaRPr lang="da-DK" sz="2400" dirty="0"/>
          </a:p>
          <a:p>
            <a:pPr>
              <a:buFont typeface="Arial"/>
              <a:buNone/>
            </a:pPr>
            <a:r>
              <a:rPr lang="da-DK" sz="2400" dirty="0" smtClean="0"/>
              <a:t>Skitsér, med fokus på kulturelle aspekter, dit projekts værditilbud, kundesegmenter, kanaler og kunderelationer på et fremmede marked.</a:t>
            </a:r>
          </a:p>
          <a:p>
            <a:pPr>
              <a:buFont typeface="Arial"/>
              <a:buNone/>
            </a:pPr>
            <a:endParaRPr lang="da-DK" sz="2400" dirty="0" smtClean="0"/>
          </a:p>
          <a:p>
            <a:pPr>
              <a:buFont typeface="Arial"/>
              <a:buNone/>
            </a:pPr>
            <a:endParaRPr lang="da-DK" sz="2400" dirty="0"/>
          </a:p>
          <a:p>
            <a:pPr>
              <a:buFont typeface="Arial"/>
              <a:buNone/>
            </a:pPr>
            <a:endParaRPr lang="da-DK" sz="2400" dirty="0" smtClean="0"/>
          </a:p>
          <a:p>
            <a:pPr>
              <a:buFont typeface="Arial"/>
              <a:buNone/>
            </a:pPr>
            <a:endParaRPr lang="da-DK" sz="2400" dirty="0" smtClean="0"/>
          </a:p>
          <a:p>
            <a:pPr>
              <a:buNone/>
            </a:pPr>
            <a:endParaRPr lang="da-DK" sz="2400" dirty="0" smtClean="0"/>
          </a:p>
          <a:p>
            <a:pPr>
              <a:buNone/>
            </a:pPr>
            <a:r>
              <a:rPr lang="da-DK" sz="2400" dirty="0" smtClean="0"/>
              <a:t>Skitsér en PEST analyse</a:t>
            </a:r>
            <a:endParaRPr lang="da-DK" sz="2400" dirty="0"/>
          </a:p>
          <a:p>
            <a:pPr>
              <a:buFont typeface="Arial"/>
              <a:buNone/>
            </a:pPr>
            <a:endParaRPr lang="da-DK" sz="2400" dirty="0" smtClean="0"/>
          </a:p>
          <a:p>
            <a:pPr>
              <a:buFont typeface="Arial"/>
              <a:buNone/>
            </a:pPr>
            <a:endParaRPr lang="da-DK" sz="2400" dirty="0" smtClean="0"/>
          </a:p>
          <a:p>
            <a:pPr>
              <a:buFont typeface="Arial"/>
              <a:buNone/>
            </a:pPr>
            <a:endParaRPr lang="da-DK" sz="2400" dirty="0" smtClean="0"/>
          </a:p>
          <a:p>
            <a:pPr>
              <a:buFont typeface="Arial"/>
              <a:buNone/>
            </a:pPr>
            <a:endParaRPr lang="da-DK" sz="2400" dirty="0"/>
          </a:p>
        </p:txBody>
      </p:sp>
      <p:sp>
        <p:nvSpPr>
          <p:cNvPr id="5" name="Pladsholder til dato 4"/>
          <p:cNvSpPr>
            <a:spLocks noGrp="1"/>
          </p:cNvSpPr>
          <p:nvPr>
            <p:ph type="dt" sz="half" idx="10"/>
          </p:nvPr>
        </p:nvSpPr>
        <p:spPr/>
        <p:txBody>
          <a:bodyPr/>
          <a:lstStyle/>
          <a:p>
            <a:fld id="{740A9A38-FD7D-4FD2-A887-A48970130F56}" type="datetime3">
              <a:rPr lang="en-US" smtClean="0"/>
              <a:t>1 October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21</a:t>
            </a:fld>
            <a:endParaRPr lang="en-US"/>
          </a:p>
        </p:txBody>
      </p:sp>
      <p:sp>
        <p:nvSpPr>
          <p:cNvPr id="7" name="Pladsholder til sidefod 6"/>
          <p:cNvSpPr>
            <a:spLocks noGrp="1"/>
          </p:cNvSpPr>
          <p:nvPr>
            <p:ph type="ftr" sz="quarter" idx="11"/>
          </p:nvPr>
        </p:nvSpPr>
        <p:spPr/>
        <p:txBody>
          <a:bodyPr/>
          <a:lstStyle/>
          <a:p>
            <a:r>
              <a:rPr lang="nn-NO" smtClean="0"/>
              <a:t>ikek 5 - Kultur og sammenstød, kulturkoder, Interkulturel Markedskommunikation, PEST, SWOT</a:t>
            </a:r>
            <a:endParaRPr lang="en-US" dirty="0"/>
          </a:p>
        </p:txBody>
      </p:sp>
      <p:sp>
        <p:nvSpPr>
          <p:cNvPr id="11" name="Tekstboks 10"/>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r>
              <a:rPr lang="da-DK" sz="1600" dirty="0">
                <a:solidFill>
                  <a:srgbClr val="FF0000"/>
                </a:solidFill>
                <a:latin typeface="+mn-lt"/>
              </a:rPr>
              <a:t>Opgave</a:t>
            </a: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564904"/>
            <a:ext cx="5364436" cy="127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a:xfrm>
            <a:off x="4788024" y="2574287"/>
            <a:ext cx="3167212" cy="7920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71412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691680" y="404664"/>
            <a:ext cx="7077471" cy="5501866"/>
          </a:xfrm>
          <a:ln w="6350">
            <a:noFill/>
          </a:ln>
        </p:spPr>
        <p:txBody>
          <a:bodyPr>
            <a:noAutofit/>
          </a:bodyPr>
          <a:lstStyle/>
          <a:p>
            <a:pPr>
              <a:buNone/>
            </a:pPr>
            <a:r>
              <a:rPr lang="da-DK" sz="2400" dirty="0" smtClean="0"/>
              <a:t>Teoretisk landebrief case</a:t>
            </a:r>
          </a:p>
          <a:p>
            <a:pPr>
              <a:buNone/>
            </a:pPr>
            <a:r>
              <a:rPr lang="en-US" sz="2400" dirty="0" err="1" smtClean="0">
                <a:cs typeface="Arial" pitchFamily="34" charset="0"/>
              </a:rPr>
              <a:t>Det</a:t>
            </a:r>
            <a:r>
              <a:rPr lang="en-US" sz="2400" dirty="0" smtClean="0">
                <a:cs typeface="Arial" pitchFamily="34" charset="0"/>
              </a:rPr>
              <a:t> </a:t>
            </a:r>
            <a:r>
              <a:rPr lang="en-US" sz="2400" dirty="0" err="1" smtClean="0">
                <a:cs typeface="Arial" pitchFamily="34" charset="0"/>
              </a:rPr>
              <a:t>understreges</a:t>
            </a:r>
            <a:r>
              <a:rPr lang="en-US" sz="2400" dirty="0" smtClean="0">
                <a:cs typeface="Arial" pitchFamily="34" charset="0"/>
              </a:rPr>
              <a:t>, at de to </a:t>
            </a:r>
            <a:r>
              <a:rPr lang="en-US" sz="2400" dirty="0" err="1" smtClean="0">
                <a:cs typeface="Arial" pitchFamily="34" charset="0"/>
              </a:rPr>
              <a:t>ovennævnte</a:t>
            </a:r>
            <a:r>
              <a:rPr lang="en-US" sz="2400" dirty="0" smtClean="0">
                <a:cs typeface="Arial" pitchFamily="34" charset="0"/>
              </a:rPr>
              <a:t> </a:t>
            </a:r>
            <a:r>
              <a:rPr lang="en-US" sz="2400" dirty="0" err="1" smtClean="0">
                <a:cs typeface="Arial" pitchFamily="34" charset="0"/>
              </a:rPr>
              <a:t>modeller</a:t>
            </a:r>
            <a:r>
              <a:rPr lang="en-US" sz="2400" dirty="0" smtClean="0">
                <a:cs typeface="Arial" pitchFamily="34" charset="0"/>
              </a:rPr>
              <a:t> kun </a:t>
            </a:r>
            <a:r>
              <a:rPr lang="en-US" sz="2400" dirty="0" err="1" smtClean="0">
                <a:cs typeface="Arial" pitchFamily="34" charset="0"/>
              </a:rPr>
              <a:t>kan</a:t>
            </a:r>
            <a:r>
              <a:rPr lang="en-US" sz="2400" dirty="0" smtClean="0">
                <a:cs typeface="Arial" pitchFamily="34" charset="0"/>
              </a:rPr>
              <a:t> </a:t>
            </a:r>
            <a:r>
              <a:rPr lang="en-US" sz="2400" dirty="0" err="1" smtClean="0">
                <a:cs typeface="Arial" pitchFamily="34" charset="0"/>
              </a:rPr>
              <a:t>angive</a:t>
            </a:r>
            <a:r>
              <a:rPr lang="en-US" sz="2400" dirty="0" smtClean="0">
                <a:cs typeface="Arial" pitchFamily="34" charset="0"/>
              </a:rPr>
              <a:t> </a:t>
            </a:r>
            <a:r>
              <a:rPr lang="en-US" sz="2400" dirty="0" err="1" smtClean="0">
                <a:cs typeface="Arial" pitchFamily="34" charset="0"/>
              </a:rPr>
              <a:t>generelle</a:t>
            </a:r>
            <a:r>
              <a:rPr lang="en-US" sz="2400" dirty="0" smtClean="0">
                <a:cs typeface="Arial" pitchFamily="34" charset="0"/>
              </a:rPr>
              <a:t> </a:t>
            </a:r>
            <a:r>
              <a:rPr lang="en-US" sz="2400" dirty="0" err="1" smtClean="0">
                <a:cs typeface="Arial" pitchFamily="34" charset="0"/>
              </a:rPr>
              <a:t>tendenser</a:t>
            </a:r>
            <a:r>
              <a:rPr lang="en-US" sz="2400" dirty="0" smtClean="0">
                <a:cs typeface="Arial" pitchFamily="34" charset="0"/>
              </a:rPr>
              <a:t> under </a:t>
            </a:r>
            <a:r>
              <a:rPr lang="en-US" sz="2400" dirty="0" err="1" smtClean="0">
                <a:cs typeface="Arial" pitchFamily="34" charset="0"/>
              </a:rPr>
              <a:t>normale</a:t>
            </a:r>
            <a:r>
              <a:rPr lang="en-US" sz="2400" dirty="0" smtClean="0">
                <a:cs typeface="Arial" pitchFamily="34" charset="0"/>
              </a:rPr>
              <a:t> </a:t>
            </a:r>
            <a:r>
              <a:rPr lang="en-US" sz="2400" dirty="0" err="1" smtClean="0">
                <a:cs typeface="Arial" pitchFamily="34" charset="0"/>
              </a:rPr>
              <a:t>forhold</a:t>
            </a:r>
            <a:r>
              <a:rPr lang="en-US" sz="2400" dirty="0" smtClean="0">
                <a:cs typeface="Arial" pitchFamily="34" charset="0"/>
              </a:rPr>
              <a:t>, </a:t>
            </a:r>
            <a:r>
              <a:rPr lang="en-US" sz="2400" dirty="0" err="1" smtClean="0">
                <a:cs typeface="Arial" pitchFamily="34" charset="0"/>
              </a:rPr>
              <a:t>hvorfor</a:t>
            </a:r>
            <a:r>
              <a:rPr lang="en-US" sz="2400" dirty="0" smtClean="0">
                <a:cs typeface="Arial" pitchFamily="34" charset="0"/>
              </a:rPr>
              <a:t> </a:t>
            </a:r>
            <a:r>
              <a:rPr lang="en-US" sz="2400" dirty="0" err="1" smtClean="0">
                <a:cs typeface="Arial" pitchFamily="34" charset="0"/>
              </a:rPr>
              <a:t>brugen</a:t>
            </a:r>
            <a:r>
              <a:rPr lang="en-US" sz="2400" dirty="0" smtClean="0">
                <a:cs typeface="Arial" pitchFamily="34" charset="0"/>
              </a:rPr>
              <a:t> </a:t>
            </a:r>
            <a:r>
              <a:rPr lang="en-US" sz="2400" dirty="0" err="1" smtClean="0">
                <a:cs typeface="Arial" pitchFamily="34" charset="0"/>
              </a:rPr>
              <a:t>af</a:t>
            </a:r>
            <a:r>
              <a:rPr lang="en-US" sz="2400" dirty="0" smtClean="0">
                <a:cs typeface="Arial" pitchFamily="34" charset="0"/>
              </a:rPr>
              <a:t> </a:t>
            </a:r>
            <a:r>
              <a:rPr lang="en-US" sz="2400" dirty="0" err="1" smtClean="0">
                <a:cs typeface="Arial" pitchFamily="34" charset="0"/>
              </a:rPr>
              <a:t>bl.a</a:t>
            </a:r>
            <a:r>
              <a:rPr lang="en-US" sz="2400" dirty="0" smtClean="0">
                <a:cs typeface="Arial" pitchFamily="34" charset="0"/>
              </a:rPr>
              <a:t>. </a:t>
            </a:r>
            <a:r>
              <a:rPr lang="en-US" sz="2400" dirty="0" err="1" smtClean="0">
                <a:cs typeface="Arial" pitchFamily="34" charset="0"/>
              </a:rPr>
              <a:t>n</a:t>
            </a:r>
            <a:r>
              <a:rPr lang="en-US" sz="2400" dirty="0" err="1" smtClean="0"/>
              <a:t>ormalfordelingskurver</a:t>
            </a:r>
            <a:r>
              <a:rPr lang="en-US" sz="2400" dirty="0" smtClean="0"/>
              <a:t> </a:t>
            </a:r>
            <a:r>
              <a:rPr lang="en-US" sz="2400" dirty="0" err="1" smtClean="0"/>
              <a:t>anbefales</a:t>
            </a:r>
            <a:endParaRPr lang="en-US" sz="2400" dirty="0" smtClean="0">
              <a:cs typeface="Arial" pitchFamily="34" charset="0"/>
            </a:endParaRPr>
          </a:p>
          <a:p>
            <a:pPr marL="457200" indent="-457200">
              <a:buNone/>
            </a:pPr>
            <a:endParaRPr lang="da-DK" sz="2400" dirty="0" smtClean="0"/>
          </a:p>
          <a:p>
            <a:pPr>
              <a:buNone/>
            </a:pPr>
            <a:endParaRPr lang="da-DK" sz="2400" dirty="0"/>
          </a:p>
          <a:p>
            <a:pPr>
              <a:buNone/>
            </a:pPr>
            <a:endParaRPr lang="da-DK" sz="2400" dirty="0" smtClean="0"/>
          </a:p>
          <a:p>
            <a:pPr>
              <a:buNone/>
            </a:pPr>
            <a:endParaRPr lang="da-DK" sz="2400" dirty="0"/>
          </a:p>
          <a:p>
            <a:r>
              <a:rPr lang="da-DK" sz="2400" dirty="0" smtClean="0"/>
              <a:t>Illustrér </a:t>
            </a:r>
            <a:r>
              <a:rPr lang="da-DK" sz="2400" dirty="0"/>
              <a:t>forskellene mellem to kulturer ved hjælp af Trompenaars 7 </a:t>
            </a:r>
            <a:r>
              <a:rPr lang="da-DK" sz="2400" dirty="0" smtClean="0"/>
              <a:t>og  </a:t>
            </a:r>
            <a:r>
              <a:rPr lang="da-DK" sz="2400" dirty="0"/>
              <a:t>Hofstedes </a:t>
            </a:r>
            <a:r>
              <a:rPr lang="da-DK" sz="2400" dirty="0" smtClean="0"/>
              <a:t>6 </a:t>
            </a:r>
            <a:r>
              <a:rPr lang="da-DK" sz="2400" dirty="0"/>
              <a:t>dimensioner</a:t>
            </a:r>
          </a:p>
          <a:p>
            <a:r>
              <a:rPr lang="da-DK" sz="2400" dirty="0" smtClean="0"/>
              <a:t>Diskutér styrker og svagheder ved de to modeller.</a:t>
            </a:r>
          </a:p>
          <a:p>
            <a:r>
              <a:rPr lang="da-DK" sz="2400" dirty="0" smtClean="0"/>
              <a:t>Supplér med egne </a:t>
            </a:r>
            <a:r>
              <a:rPr lang="da-DK" sz="2400" dirty="0"/>
              <a:t>dimensioner </a:t>
            </a:r>
            <a:r>
              <a:rPr lang="da-DK" sz="2400" dirty="0" smtClean="0"/>
              <a:t>og/eller </a:t>
            </a:r>
            <a:r>
              <a:rPr lang="da-DK" sz="2400" dirty="0"/>
              <a:t>betragtninger</a:t>
            </a:r>
          </a:p>
          <a:p>
            <a:endParaRPr lang="da-DK" sz="2400" dirty="0" smtClean="0"/>
          </a:p>
        </p:txBody>
      </p:sp>
      <p:sp>
        <p:nvSpPr>
          <p:cNvPr id="14" name="Tekstboks 13"/>
          <p:cNvSpPr txBox="1"/>
          <p:nvPr/>
        </p:nvSpPr>
        <p:spPr>
          <a:xfrm>
            <a:off x="1889351" y="2505746"/>
            <a:ext cx="889987" cy="369332"/>
          </a:xfrm>
          <a:prstGeom prst="rect">
            <a:avLst/>
          </a:prstGeom>
          <a:noFill/>
        </p:spPr>
        <p:txBody>
          <a:bodyPr wrap="none" rtlCol="0">
            <a:spAutoFit/>
          </a:bodyPr>
          <a:lstStyle/>
          <a:p>
            <a:r>
              <a:rPr lang="da-DK" dirty="0" smtClean="0"/>
              <a:t>neutral</a:t>
            </a:r>
            <a:endParaRPr lang="en-US" dirty="0"/>
          </a:p>
        </p:txBody>
      </p:sp>
      <p:sp>
        <p:nvSpPr>
          <p:cNvPr id="15" name="Tekstboks 14"/>
          <p:cNvSpPr txBox="1"/>
          <p:nvPr/>
        </p:nvSpPr>
        <p:spPr>
          <a:xfrm>
            <a:off x="6688807" y="2505746"/>
            <a:ext cx="911468" cy="369332"/>
          </a:xfrm>
          <a:prstGeom prst="rect">
            <a:avLst/>
          </a:prstGeom>
          <a:noFill/>
        </p:spPr>
        <p:txBody>
          <a:bodyPr wrap="none" rtlCol="0">
            <a:spAutoFit/>
          </a:bodyPr>
          <a:lstStyle/>
          <a:p>
            <a:r>
              <a:rPr lang="da-DK" dirty="0" smtClean="0"/>
              <a:t>affektiv</a:t>
            </a:r>
            <a:endParaRPr lang="en-US" dirty="0"/>
          </a:p>
        </p:txBody>
      </p:sp>
      <p:cxnSp>
        <p:nvCxnSpPr>
          <p:cNvPr id="16" name="Lige forbindelse 15"/>
          <p:cNvCxnSpPr/>
          <p:nvPr/>
        </p:nvCxnSpPr>
        <p:spPr>
          <a:xfrm>
            <a:off x="1889351" y="3685587"/>
            <a:ext cx="614366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5-takket stjerne 16"/>
          <p:cNvSpPr/>
          <p:nvPr/>
        </p:nvSpPr>
        <p:spPr>
          <a:xfrm>
            <a:off x="4500258" y="3530203"/>
            <a:ext cx="500066" cy="4286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takket stjerne 17"/>
          <p:cNvSpPr/>
          <p:nvPr/>
        </p:nvSpPr>
        <p:spPr>
          <a:xfrm>
            <a:off x="3242512" y="3513063"/>
            <a:ext cx="500066" cy="4286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Kombinationstegning 18"/>
          <p:cNvSpPr/>
          <p:nvPr/>
        </p:nvSpPr>
        <p:spPr>
          <a:xfrm>
            <a:off x="2123168" y="2837450"/>
            <a:ext cx="3341503" cy="853321"/>
          </a:xfrm>
          <a:custGeom>
            <a:avLst/>
            <a:gdLst>
              <a:gd name="connsiteX0" fmla="*/ 0 w 2701637"/>
              <a:gd name="connsiteY0" fmla="*/ 928254 h 928254"/>
              <a:gd name="connsiteX1" fmla="*/ 1052946 w 2701637"/>
              <a:gd name="connsiteY1" fmla="*/ 0 h 928254"/>
              <a:gd name="connsiteX2" fmla="*/ 2701637 w 2701637"/>
              <a:gd name="connsiteY2" fmla="*/ 928254 h 928254"/>
            </a:gdLst>
            <a:ahLst/>
            <a:cxnLst>
              <a:cxn ang="0">
                <a:pos x="connsiteX0" y="connsiteY0"/>
              </a:cxn>
              <a:cxn ang="0">
                <a:pos x="connsiteX1" y="connsiteY1"/>
              </a:cxn>
              <a:cxn ang="0">
                <a:pos x="connsiteX2" y="connsiteY2"/>
              </a:cxn>
            </a:cxnLst>
            <a:rect l="l" t="t" r="r" b="b"/>
            <a:pathLst>
              <a:path w="2701637" h="928254">
                <a:moveTo>
                  <a:pt x="0" y="928254"/>
                </a:moveTo>
                <a:cubicBezTo>
                  <a:pt x="301336" y="464127"/>
                  <a:pt x="602673" y="0"/>
                  <a:pt x="1052946" y="0"/>
                </a:cubicBezTo>
                <a:cubicBezTo>
                  <a:pt x="1503219" y="0"/>
                  <a:pt x="2102428" y="464127"/>
                  <a:pt x="2701637" y="92825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Kombinationstegning 19"/>
          <p:cNvSpPr/>
          <p:nvPr/>
        </p:nvSpPr>
        <p:spPr>
          <a:xfrm>
            <a:off x="3995936" y="2314577"/>
            <a:ext cx="2292856" cy="1383152"/>
          </a:xfrm>
          <a:custGeom>
            <a:avLst/>
            <a:gdLst>
              <a:gd name="connsiteX0" fmla="*/ 0 w 2798618"/>
              <a:gd name="connsiteY0" fmla="*/ 935182 h 976746"/>
              <a:gd name="connsiteX1" fmla="*/ 942109 w 2798618"/>
              <a:gd name="connsiteY1" fmla="*/ 6927 h 976746"/>
              <a:gd name="connsiteX2" fmla="*/ 2798618 w 2798618"/>
              <a:gd name="connsiteY2" fmla="*/ 976746 h 976746"/>
              <a:gd name="connsiteX3" fmla="*/ 2798618 w 2798618"/>
              <a:gd name="connsiteY3" fmla="*/ 976746 h 976746"/>
              <a:gd name="connsiteX4" fmla="*/ 2798618 w 2798618"/>
              <a:gd name="connsiteY4" fmla="*/ 976746 h 976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8618" h="976746">
                <a:moveTo>
                  <a:pt x="0" y="935182"/>
                </a:moveTo>
                <a:cubicBezTo>
                  <a:pt x="237836" y="467591"/>
                  <a:pt x="475673" y="0"/>
                  <a:pt x="942109" y="6927"/>
                </a:cubicBezTo>
                <a:cubicBezTo>
                  <a:pt x="1408545" y="13854"/>
                  <a:pt x="2798618" y="976746"/>
                  <a:pt x="2798618" y="976746"/>
                </a:cubicBezTo>
                <a:lnTo>
                  <a:pt x="2798618" y="976746"/>
                </a:lnTo>
                <a:lnTo>
                  <a:pt x="2798618" y="97674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Pladsholder til dato 1"/>
          <p:cNvSpPr>
            <a:spLocks noGrp="1"/>
          </p:cNvSpPr>
          <p:nvPr>
            <p:ph type="dt" sz="half" idx="10"/>
          </p:nvPr>
        </p:nvSpPr>
        <p:spPr/>
        <p:txBody>
          <a:bodyPr/>
          <a:lstStyle/>
          <a:p>
            <a:pPr>
              <a:defRPr/>
            </a:pPr>
            <a:fld id="{85FD95C9-8385-4F0B-AF5E-EE5C816A8475}" type="datetime3">
              <a:rPr lang="en-US" smtClean="0"/>
              <a:t>1 October 2018</a:t>
            </a:fld>
            <a:endParaRPr lang="en-US"/>
          </a:p>
        </p:txBody>
      </p:sp>
      <p:sp>
        <p:nvSpPr>
          <p:cNvPr id="6" name="Pladsholder til sidefod 5"/>
          <p:cNvSpPr>
            <a:spLocks noGrp="1"/>
          </p:cNvSpPr>
          <p:nvPr>
            <p:ph type="ftr" sz="quarter" idx="11"/>
          </p:nvPr>
        </p:nvSpPr>
        <p:spPr/>
        <p:txBody>
          <a:bodyPr/>
          <a:lstStyle/>
          <a:p>
            <a:pPr>
              <a:defRPr/>
            </a:pPr>
            <a:r>
              <a:rPr lang="nn-NO" smtClean="0"/>
              <a:t>ikek 5 - Kultur og sammenstød, kulturkoder, Interkulturel Markedskommunikation, PEST, SWOT</a:t>
            </a:r>
            <a:endParaRPr lang="en-US" dirty="0"/>
          </a:p>
        </p:txBody>
      </p:sp>
      <p:sp>
        <p:nvSpPr>
          <p:cNvPr id="7" name="Pladsholder til diasnummer 6"/>
          <p:cNvSpPr>
            <a:spLocks noGrp="1"/>
          </p:cNvSpPr>
          <p:nvPr>
            <p:ph type="sldNum" sz="quarter" idx="12"/>
          </p:nvPr>
        </p:nvSpPr>
        <p:spPr/>
        <p:txBody>
          <a:bodyPr/>
          <a:lstStyle/>
          <a:p>
            <a:pPr>
              <a:defRPr/>
            </a:pPr>
            <a:fld id="{95138D2B-9F13-4FEC-AFDA-58A58D2D66DA}" type="slidenum">
              <a:rPr lang="en-US" smtClean="0"/>
              <a:pPr>
                <a:defRPr/>
              </a:pPr>
              <a:t>3</a:t>
            </a:fld>
            <a:endParaRPr lang="en-US"/>
          </a:p>
        </p:txBody>
      </p:sp>
      <p:sp>
        <p:nvSpPr>
          <p:cNvPr id="13" name="Tekstboks 12"/>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solidFill>
                  <a:srgbClr val="FF0000"/>
                </a:solidFill>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r>
              <a:rPr lang="da-DK" sz="1600" dirty="0">
                <a:latin typeface="+mn-lt"/>
              </a:rPr>
              <a:t>Opgave</a:t>
            </a: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385314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pPr>
              <a:defRPr/>
            </a:pPr>
            <a:fld id="{387F5F40-3BAD-438E-906A-3610E550811C}" type="datetime3">
              <a:rPr lang="en-US" smtClean="0"/>
              <a:t>1 October 2018</a:t>
            </a:fld>
            <a:endParaRPr lang="en-US"/>
          </a:p>
        </p:txBody>
      </p:sp>
      <p:sp>
        <p:nvSpPr>
          <p:cNvPr id="5" name="Pladsholder til sidefod 4"/>
          <p:cNvSpPr>
            <a:spLocks noGrp="1"/>
          </p:cNvSpPr>
          <p:nvPr>
            <p:ph type="ftr" sz="quarter" idx="11"/>
          </p:nvPr>
        </p:nvSpPr>
        <p:spPr/>
        <p:txBody>
          <a:bodyPr/>
          <a:lstStyle/>
          <a:p>
            <a:pPr>
              <a:defRPr/>
            </a:pPr>
            <a:r>
              <a:rPr lang="nn-NO" smtClean="0"/>
              <a:t>ikek 5 - Kultur og sammenstød, kulturkoder, Interkulturel Markedskommunikation, PEST, SWOT</a:t>
            </a:r>
            <a:endParaRPr lang="en-US"/>
          </a:p>
        </p:txBody>
      </p:sp>
      <p:sp>
        <p:nvSpPr>
          <p:cNvPr id="6" name="Pladsholder til slidenummer 5"/>
          <p:cNvSpPr>
            <a:spLocks noGrp="1"/>
          </p:cNvSpPr>
          <p:nvPr>
            <p:ph type="sldNum" sz="quarter" idx="12"/>
          </p:nvPr>
        </p:nvSpPr>
        <p:spPr/>
        <p:txBody>
          <a:bodyPr/>
          <a:lstStyle/>
          <a:p>
            <a:pPr>
              <a:defRPr/>
            </a:pPr>
            <a:fld id="{95138D2B-9F13-4FEC-AFDA-58A58D2D66DA}" type="slidenum">
              <a:rPr lang="en-US" smtClean="0"/>
              <a:pPr>
                <a:defRPr/>
              </a:pPr>
              <a:t>4</a:t>
            </a:fld>
            <a:endParaRPr lang="en-US"/>
          </a:p>
        </p:txBody>
      </p:sp>
      <p:pic>
        <p:nvPicPr>
          <p:cNvPr id="9" name="Billede 8">
            <a:hlinkClick r:id="rId2"/>
          </p:cNvPr>
          <p:cNvPicPr>
            <a:picLocks noChangeAspect="1"/>
          </p:cNvPicPr>
          <p:nvPr/>
        </p:nvPicPr>
        <p:blipFill>
          <a:blip r:embed="rId3"/>
          <a:stretch>
            <a:fillRect/>
          </a:stretch>
        </p:blipFill>
        <p:spPr>
          <a:xfrm>
            <a:off x="-2286000" y="-315416"/>
            <a:ext cx="13716000" cy="8191500"/>
          </a:xfrm>
          <a:prstGeom prst="rect">
            <a:avLst/>
          </a:prstGeom>
        </p:spPr>
      </p:pic>
    </p:spTree>
    <p:extLst>
      <p:ext uri="{BB962C8B-B14F-4D97-AF65-F5344CB8AC3E}">
        <p14:creationId xmlns:p14="http://schemas.microsoft.com/office/powerpoint/2010/main" val="2563541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717254" y="378826"/>
            <a:ext cx="7141026" cy="5786478"/>
          </a:xfrm>
        </p:spPr>
        <p:txBody>
          <a:bodyPr>
            <a:noAutofit/>
          </a:bodyPr>
          <a:lstStyle/>
          <a:p>
            <a:pPr marL="342900" lvl="1" indent="-342900" algn="r">
              <a:buNone/>
            </a:pPr>
            <a:r>
              <a:rPr lang="fr-FR" sz="2400" dirty="0" smtClean="0">
                <a:latin typeface="+mj-lt"/>
                <a:ea typeface="Calibri"/>
                <a:cs typeface="Arial"/>
              </a:rPr>
              <a:t>Dennis Nørmark: Kultur og sammenstød</a:t>
            </a:r>
            <a:endParaRPr lang="da-DK" sz="2400" dirty="0" smtClean="0">
              <a:latin typeface="+mj-lt"/>
              <a:cs typeface="Arial"/>
            </a:endParaRPr>
          </a:p>
          <a:p>
            <a:pPr>
              <a:buNone/>
            </a:pPr>
            <a:endParaRPr lang="en-US" sz="2400" dirty="0" smtClean="0"/>
          </a:p>
          <a:p>
            <a:pPr>
              <a:buNone/>
            </a:pPr>
            <a:r>
              <a:rPr lang="en-US" sz="2400" dirty="0" err="1" smtClean="0"/>
              <a:t>Hvilken</a:t>
            </a:r>
            <a:r>
              <a:rPr lang="en-US" sz="2400" dirty="0" smtClean="0"/>
              <a:t> </a:t>
            </a:r>
            <a:r>
              <a:rPr lang="en-US" sz="2400" dirty="0" err="1"/>
              <a:t>antopologisk</a:t>
            </a:r>
            <a:r>
              <a:rPr lang="en-US" sz="2400" dirty="0"/>
              <a:t> </a:t>
            </a:r>
            <a:r>
              <a:rPr lang="en-US" sz="2400" dirty="0" err="1"/>
              <a:t>indfaldsvinkel</a:t>
            </a:r>
            <a:r>
              <a:rPr lang="en-US" sz="2400" dirty="0"/>
              <a:t> </a:t>
            </a:r>
            <a:r>
              <a:rPr lang="en-US" sz="2400" dirty="0" err="1"/>
              <a:t>bør</a:t>
            </a:r>
            <a:r>
              <a:rPr lang="en-US" sz="2400" dirty="0"/>
              <a:t> </a:t>
            </a:r>
            <a:r>
              <a:rPr lang="en-US" sz="2400" dirty="0" smtClean="0"/>
              <a:t>den</a:t>
            </a:r>
          </a:p>
          <a:p>
            <a:pPr>
              <a:buNone/>
            </a:pPr>
            <a:r>
              <a:rPr lang="en-US" sz="2400" dirty="0" err="1" smtClean="0"/>
              <a:t>interkulturelt</a:t>
            </a:r>
            <a:r>
              <a:rPr lang="en-US" sz="2400" dirty="0" smtClean="0"/>
              <a:t> </a:t>
            </a:r>
            <a:r>
              <a:rPr lang="en-US" sz="2400" dirty="0" err="1"/>
              <a:t>kompetente</a:t>
            </a:r>
            <a:r>
              <a:rPr lang="en-US" sz="2400" dirty="0"/>
              <a:t> </a:t>
            </a:r>
            <a:r>
              <a:rPr lang="en-US" sz="2400" dirty="0" err="1"/>
              <a:t>tage</a:t>
            </a:r>
            <a:r>
              <a:rPr lang="en-US" sz="2400" dirty="0"/>
              <a:t> </a:t>
            </a:r>
            <a:r>
              <a:rPr lang="en-US" sz="2400" dirty="0" err="1"/>
              <a:t>til</a:t>
            </a:r>
            <a:r>
              <a:rPr lang="en-US" sz="2400" dirty="0"/>
              <a:t> sig?</a:t>
            </a:r>
          </a:p>
          <a:p>
            <a:pPr marL="0" lvl="1" indent="0">
              <a:buNone/>
            </a:pPr>
            <a:endParaRPr lang="da-DK" sz="2400" dirty="0"/>
          </a:p>
          <a:p>
            <a:pPr marL="0" lvl="1" indent="0">
              <a:buNone/>
            </a:pPr>
            <a:r>
              <a:rPr lang="da-DK" sz="2400" dirty="0"/>
              <a:t>Forklar forskellen mellem kulturrelativisme og etnocentrisme.</a:t>
            </a:r>
          </a:p>
          <a:p>
            <a:pPr marL="0" lvl="1" indent="0">
              <a:buNone/>
            </a:pPr>
            <a:endParaRPr lang="da-DK" sz="2400" dirty="0"/>
          </a:p>
          <a:p>
            <a:pPr marL="0" lvl="1" indent="0">
              <a:buNone/>
            </a:pPr>
            <a:r>
              <a:rPr lang="da-DK" sz="2400" dirty="0"/>
              <a:t>Tror du på universelle menneskerettigheder?</a:t>
            </a:r>
          </a:p>
          <a:p>
            <a:pPr marL="0" lvl="1" indent="0">
              <a:buNone/>
            </a:pPr>
            <a:endParaRPr lang="da-DK" sz="2400" dirty="0"/>
          </a:p>
          <a:p>
            <a:pPr marL="0" lvl="1" indent="0">
              <a:buNone/>
            </a:pPr>
            <a:r>
              <a:rPr lang="da-DK" sz="2400" dirty="0"/>
              <a:t>Ville du handle </a:t>
            </a:r>
            <a:r>
              <a:rPr lang="da-DK" sz="2400" dirty="0" smtClean="0"/>
              <a:t>billig olie med Kalifatet? </a:t>
            </a:r>
          </a:p>
          <a:p>
            <a:pPr marL="0" lvl="1" indent="0">
              <a:buNone/>
            </a:pPr>
            <a:endParaRPr lang="da-DK" sz="2400" dirty="0"/>
          </a:p>
          <a:p>
            <a:pPr marL="0" lvl="1" indent="0">
              <a:buNone/>
            </a:pPr>
            <a:r>
              <a:rPr lang="da-DK" sz="2400" dirty="0" smtClean="0"/>
              <a:t>Med Saudi-Arabien?</a:t>
            </a:r>
          </a:p>
          <a:p>
            <a:pPr marL="0" lvl="1" indent="0">
              <a:buNone/>
            </a:pPr>
            <a:endParaRPr lang="da-DK" sz="2400" dirty="0"/>
          </a:p>
          <a:p>
            <a:pPr marL="0" lvl="1" indent="0">
              <a:buNone/>
            </a:pPr>
            <a:endParaRPr lang="en-US" sz="2400" dirty="0" smtClean="0"/>
          </a:p>
          <a:p>
            <a:pPr marL="0" lvl="1" indent="0">
              <a:buNone/>
            </a:pPr>
            <a:endParaRPr lang="en-US" sz="2400" dirty="0"/>
          </a:p>
        </p:txBody>
      </p:sp>
      <p:sp>
        <p:nvSpPr>
          <p:cNvPr id="4" name="Pladsholder til dato 3"/>
          <p:cNvSpPr>
            <a:spLocks noGrp="1"/>
          </p:cNvSpPr>
          <p:nvPr>
            <p:ph type="dt" sz="half" idx="10"/>
          </p:nvPr>
        </p:nvSpPr>
        <p:spPr/>
        <p:txBody>
          <a:bodyPr/>
          <a:lstStyle/>
          <a:p>
            <a:fld id="{1CD831DF-3C44-4907-9F7A-5C7696015C16}" type="datetime3">
              <a:rPr lang="en-US" smtClean="0"/>
              <a:t>1 October 2018</a:t>
            </a:fld>
            <a:endParaRPr lang="en-US" dirty="0"/>
          </a:p>
        </p:txBody>
      </p:sp>
      <p:sp>
        <p:nvSpPr>
          <p:cNvPr id="5" name="Pladsholder til diasnummer 4"/>
          <p:cNvSpPr>
            <a:spLocks noGrp="1"/>
          </p:cNvSpPr>
          <p:nvPr>
            <p:ph type="sldNum" sz="quarter" idx="12"/>
          </p:nvPr>
        </p:nvSpPr>
        <p:spPr/>
        <p:txBody>
          <a:bodyPr/>
          <a:lstStyle/>
          <a:p>
            <a:fld id="{C340DBA5-F823-4B9E-ACF1-522F50B5F2FA}" type="slidenum">
              <a:rPr lang="en-US" smtClean="0"/>
              <a:pPr/>
              <a:t>5</a:t>
            </a:fld>
            <a:endParaRPr lang="en-US"/>
          </a:p>
        </p:txBody>
      </p:sp>
      <p:sp>
        <p:nvSpPr>
          <p:cNvPr id="2" name="Pladsholder til sidefod 1"/>
          <p:cNvSpPr>
            <a:spLocks noGrp="1"/>
          </p:cNvSpPr>
          <p:nvPr>
            <p:ph type="ftr" sz="quarter" idx="11"/>
          </p:nvPr>
        </p:nvSpPr>
        <p:spPr/>
        <p:txBody>
          <a:bodyPr/>
          <a:lstStyle/>
          <a:p>
            <a:pPr>
              <a:defRPr/>
            </a:pPr>
            <a:r>
              <a:rPr lang="nn-NO" smtClean="0"/>
              <a:t>ikek 5 - Kultur og sammenstød, kulturkoder, Interkulturel Markedskommunikation, PEST, SWOT</a:t>
            </a:r>
            <a:endParaRPr lang="en-US"/>
          </a:p>
        </p:txBody>
      </p:sp>
      <p:sp>
        <p:nvSpPr>
          <p:cNvPr id="7" name="Tekstboks 6"/>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solidFill>
                  <a:srgbClr val="FF0000"/>
                </a:solidFill>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r>
              <a:rPr lang="da-DK" sz="1600" dirty="0">
                <a:latin typeface="+mn-lt"/>
              </a:rPr>
              <a:t>Opgave</a:t>
            </a: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10690956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717254" y="378826"/>
            <a:ext cx="7141026" cy="5786478"/>
          </a:xfrm>
        </p:spPr>
        <p:txBody>
          <a:bodyPr>
            <a:noAutofit/>
          </a:bodyPr>
          <a:lstStyle/>
          <a:p>
            <a:pPr marL="0" lvl="1" indent="0">
              <a:buNone/>
            </a:pPr>
            <a:r>
              <a:rPr lang="da-DK" sz="2400" dirty="0" smtClean="0"/>
              <a:t>Har du prøvet at forklare udlændinge hvad dansk kultur er? Fortæl en anekdote.</a:t>
            </a:r>
          </a:p>
          <a:p>
            <a:pPr marL="0" lvl="1" indent="0">
              <a:buNone/>
            </a:pPr>
            <a:endParaRPr lang="da-DK" sz="2400" dirty="0"/>
          </a:p>
          <a:p>
            <a:pPr marL="0" lvl="1" indent="0">
              <a:buNone/>
            </a:pPr>
            <a:r>
              <a:rPr lang="da-DK" sz="2400" dirty="0" smtClean="0"/>
              <a:t>Hvorfor er det så svært?</a:t>
            </a:r>
          </a:p>
          <a:p>
            <a:pPr marL="342900" lvl="1" indent="-342900">
              <a:buFont typeface="Arial" panose="020B0604020202020204" pitchFamily="34" charset="0"/>
              <a:buChar char="•"/>
            </a:pPr>
            <a:r>
              <a:rPr lang="da-DK" sz="2400" dirty="0" smtClean="0"/>
              <a:t>(Se også Dahls ‘praktiske viden’)</a:t>
            </a:r>
            <a:endParaRPr lang="da-DK" sz="2400" dirty="0"/>
          </a:p>
          <a:p>
            <a:pPr marL="0" lvl="1" indent="0">
              <a:buNone/>
            </a:pPr>
            <a:endParaRPr lang="da-DK" sz="2400" dirty="0" smtClean="0"/>
          </a:p>
          <a:p>
            <a:pPr marL="0" lvl="1" indent="0">
              <a:buNone/>
            </a:pPr>
            <a:r>
              <a:rPr lang="da-DK" sz="2400" i="1" dirty="0" smtClean="0"/>
              <a:t>Hvilke er de tre vigtigste danske værdier? Brainstorm.</a:t>
            </a:r>
            <a:endParaRPr lang="da-DK" sz="2400" i="1" dirty="0"/>
          </a:p>
        </p:txBody>
      </p:sp>
      <p:sp>
        <p:nvSpPr>
          <p:cNvPr id="4" name="Pladsholder til dato 3"/>
          <p:cNvSpPr>
            <a:spLocks noGrp="1"/>
          </p:cNvSpPr>
          <p:nvPr>
            <p:ph type="dt" sz="half" idx="10"/>
          </p:nvPr>
        </p:nvSpPr>
        <p:spPr/>
        <p:txBody>
          <a:bodyPr/>
          <a:lstStyle/>
          <a:p>
            <a:fld id="{9CCEA119-85F2-4A92-A51B-D8949E6B1377}" type="datetime3">
              <a:rPr lang="en-US" smtClean="0"/>
              <a:t>1 October 2018</a:t>
            </a:fld>
            <a:endParaRPr lang="en-US" dirty="0"/>
          </a:p>
        </p:txBody>
      </p:sp>
      <p:sp>
        <p:nvSpPr>
          <p:cNvPr id="5" name="Pladsholder til diasnummer 4"/>
          <p:cNvSpPr>
            <a:spLocks noGrp="1"/>
          </p:cNvSpPr>
          <p:nvPr>
            <p:ph type="sldNum" sz="quarter" idx="12"/>
          </p:nvPr>
        </p:nvSpPr>
        <p:spPr/>
        <p:txBody>
          <a:bodyPr/>
          <a:lstStyle/>
          <a:p>
            <a:fld id="{C340DBA5-F823-4B9E-ACF1-522F50B5F2FA}" type="slidenum">
              <a:rPr lang="en-US" smtClean="0"/>
              <a:pPr/>
              <a:t>6</a:t>
            </a:fld>
            <a:endParaRPr lang="en-US"/>
          </a:p>
        </p:txBody>
      </p:sp>
      <p:sp>
        <p:nvSpPr>
          <p:cNvPr id="2" name="Pladsholder til sidefod 1"/>
          <p:cNvSpPr>
            <a:spLocks noGrp="1"/>
          </p:cNvSpPr>
          <p:nvPr>
            <p:ph type="ftr" sz="quarter" idx="11"/>
          </p:nvPr>
        </p:nvSpPr>
        <p:spPr/>
        <p:txBody>
          <a:bodyPr/>
          <a:lstStyle/>
          <a:p>
            <a:pPr>
              <a:defRPr/>
            </a:pPr>
            <a:r>
              <a:rPr lang="nn-NO" smtClean="0"/>
              <a:t>ikek 5 - Kultur og sammenstød, kulturkoder, Interkulturel Markedskommunikation, PEST, SWOT</a:t>
            </a:r>
            <a:endParaRPr lang="en-US"/>
          </a:p>
        </p:txBody>
      </p:sp>
      <p:sp>
        <p:nvSpPr>
          <p:cNvPr id="7" name="Tekstboks 6"/>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solidFill>
                  <a:srgbClr val="FF0000"/>
                </a:solidFill>
                <a:latin typeface="+mj-lt"/>
              </a:rPr>
              <a:t>Dansk kultur</a:t>
            </a:r>
          </a:p>
          <a:p>
            <a:pPr fontAlgn="auto">
              <a:lnSpc>
                <a:spcPct val="115000"/>
              </a:lnSpc>
              <a:spcBef>
                <a:spcPts val="0"/>
              </a:spcBef>
              <a:spcAft>
                <a:spcPts val="0"/>
              </a:spcAft>
              <a:defRPr/>
            </a:pPr>
            <a:r>
              <a:rPr lang="da-DK" sz="1600" dirty="0" smtClean="0">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5893453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691680" y="378826"/>
            <a:ext cx="7166600" cy="5786478"/>
          </a:xfrm>
        </p:spPr>
        <p:txBody>
          <a:bodyPr>
            <a:noAutofit/>
          </a:bodyPr>
          <a:lstStyle/>
          <a:p>
            <a:pPr marL="342900" lvl="1" indent="-342900" algn="r">
              <a:buNone/>
            </a:pPr>
            <a:r>
              <a:rPr lang="fr-FR" sz="2400" dirty="0" smtClean="0">
                <a:latin typeface="+mj-lt"/>
                <a:ea typeface="Calibri"/>
                <a:cs typeface="Arial"/>
              </a:rPr>
              <a:t>Clotaire Rapaille: The Culture Code</a:t>
            </a:r>
            <a:endParaRPr lang="da-DK" sz="2400" dirty="0" smtClean="0">
              <a:latin typeface="+mj-lt"/>
              <a:ea typeface="Calibri"/>
              <a:cs typeface="Arial"/>
            </a:endParaRPr>
          </a:p>
          <a:p>
            <a:pPr>
              <a:buNone/>
            </a:pPr>
            <a:r>
              <a:rPr lang="en-US" sz="2400" dirty="0" err="1" smtClean="0">
                <a:latin typeface="+mj-lt"/>
                <a:cs typeface="Arial"/>
              </a:rPr>
              <a:t>Definér</a:t>
            </a:r>
            <a:r>
              <a:rPr lang="en-US" sz="2400" dirty="0" smtClean="0">
                <a:latin typeface="+mj-lt"/>
                <a:cs typeface="Arial"/>
              </a:rPr>
              <a:t> </a:t>
            </a:r>
            <a:r>
              <a:rPr lang="en-US" sz="2400" dirty="0" err="1" smtClean="0">
                <a:latin typeface="+mj-lt"/>
                <a:cs typeface="Arial"/>
              </a:rPr>
              <a:t>kulturkoder</a:t>
            </a:r>
            <a:r>
              <a:rPr lang="en-US" sz="2400" dirty="0" smtClean="0">
                <a:latin typeface="+mj-lt"/>
                <a:cs typeface="Arial"/>
              </a:rPr>
              <a:t>.</a:t>
            </a:r>
          </a:p>
          <a:p>
            <a:r>
              <a:rPr lang="en-US" sz="2400" dirty="0" err="1" smtClean="0">
                <a:latin typeface="+mj-lt"/>
                <a:cs typeface="Arial"/>
              </a:rPr>
              <a:t>Rapaille</a:t>
            </a:r>
            <a:r>
              <a:rPr lang="en-US" sz="2400" dirty="0" smtClean="0">
                <a:latin typeface="+mj-lt"/>
                <a:cs typeface="Arial"/>
              </a:rPr>
              <a:t>: ‘The Culture Code is the unconscious meaning we apply to any given thing – a car, a type of food, a relationship, even a country – via the culture in which we are raised.’ </a:t>
            </a:r>
          </a:p>
          <a:p>
            <a:r>
              <a:rPr lang="en-US" sz="2400" dirty="0" err="1" smtClean="0">
                <a:latin typeface="+mj-lt"/>
                <a:cs typeface="Arial"/>
              </a:rPr>
              <a:t>Sammenlign</a:t>
            </a:r>
            <a:r>
              <a:rPr lang="en-US" sz="2400" dirty="0" smtClean="0">
                <a:latin typeface="+mj-lt"/>
                <a:cs typeface="Arial"/>
              </a:rPr>
              <a:t> </a:t>
            </a:r>
            <a:r>
              <a:rPr lang="en-US" sz="2400" dirty="0" err="1" smtClean="0">
                <a:latin typeface="+mj-lt"/>
                <a:cs typeface="Arial"/>
              </a:rPr>
              <a:t>ovenstående</a:t>
            </a:r>
            <a:r>
              <a:rPr lang="en-US" sz="2400" dirty="0" smtClean="0">
                <a:latin typeface="+mj-lt"/>
                <a:cs typeface="Arial"/>
              </a:rPr>
              <a:t> med Dahls </a:t>
            </a:r>
            <a:r>
              <a:rPr lang="en-US" sz="2400" dirty="0" err="1" smtClean="0">
                <a:latin typeface="+mj-lt"/>
                <a:cs typeface="Arial"/>
              </a:rPr>
              <a:t>betragtninger</a:t>
            </a:r>
            <a:r>
              <a:rPr lang="en-US" sz="2400" dirty="0" smtClean="0">
                <a:latin typeface="+mj-lt"/>
                <a:cs typeface="Arial"/>
              </a:rPr>
              <a:t> </a:t>
            </a:r>
            <a:r>
              <a:rPr lang="en-US" sz="2400" dirty="0" err="1" smtClean="0">
                <a:latin typeface="+mj-lt"/>
                <a:cs typeface="Arial"/>
              </a:rPr>
              <a:t>angående</a:t>
            </a:r>
            <a:r>
              <a:rPr lang="en-US" sz="2400" dirty="0" smtClean="0">
                <a:latin typeface="+mj-lt"/>
                <a:cs typeface="Arial"/>
              </a:rPr>
              <a:t> social </a:t>
            </a:r>
            <a:r>
              <a:rPr lang="en-US" sz="2400" dirty="0" err="1" smtClean="0">
                <a:latin typeface="+mj-lt"/>
                <a:cs typeface="Arial"/>
              </a:rPr>
              <a:t>differentiering</a:t>
            </a:r>
            <a:r>
              <a:rPr lang="en-US" sz="2400" dirty="0" smtClean="0">
                <a:latin typeface="+mj-lt"/>
                <a:cs typeface="Arial"/>
              </a:rPr>
              <a:t> </a:t>
            </a:r>
            <a:r>
              <a:rPr lang="en-US" sz="2400" dirty="0" err="1" smtClean="0">
                <a:latin typeface="+mj-lt"/>
                <a:cs typeface="Arial"/>
              </a:rPr>
              <a:t>og</a:t>
            </a:r>
            <a:r>
              <a:rPr lang="en-US" sz="2400" dirty="0" smtClean="0">
                <a:latin typeface="+mj-lt"/>
                <a:cs typeface="Arial"/>
              </a:rPr>
              <a:t> </a:t>
            </a:r>
            <a:r>
              <a:rPr lang="en-US" sz="2400" dirty="0" err="1" smtClean="0">
                <a:latin typeface="+mj-lt"/>
                <a:cs typeface="Arial"/>
              </a:rPr>
              <a:t>artikulationsfelter</a:t>
            </a:r>
            <a:endParaRPr lang="en-US" sz="2400" dirty="0" smtClean="0">
              <a:latin typeface="+mj-lt"/>
              <a:cs typeface="Arial"/>
            </a:endParaRPr>
          </a:p>
          <a:p>
            <a:pPr marL="342900" lvl="1" indent="-342900">
              <a:buNone/>
            </a:pPr>
            <a:endParaRPr lang="da-DK" sz="2400" dirty="0" smtClean="0">
              <a:latin typeface="+mj-lt"/>
              <a:cs typeface="Arial"/>
            </a:endParaRPr>
          </a:p>
        </p:txBody>
      </p:sp>
      <p:sp>
        <p:nvSpPr>
          <p:cNvPr id="4" name="Pladsholder til dato 3"/>
          <p:cNvSpPr>
            <a:spLocks noGrp="1"/>
          </p:cNvSpPr>
          <p:nvPr>
            <p:ph type="dt" sz="half" idx="10"/>
          </p:nvPr>
        </p:nvSpPr>
        <p:spPr/>
        <p:txBody>
          <a:bodyPr/>
          <a:lstStyle/>
          <a:p>
            <a:fld id="{C910BCA0-C9F2-44B2-B40A-67C7CEE71C7F}" type="datetime3">
              <a:rPr lang="en-US" smtClean="0"/>
              <a:t>1 October 2018</a:t>
            </a:fld>
            <a:endParaRPr lang="en-US" dirty="0"/>
          </a:p>
        </p:txBody>
      </p:sp>
      <p:sp>
        <p:nvSpPr>
          <p:cNvPr id="5" name="Pladsholder til diasnummer 4"/>
          <p:cNvSpPr>
            <a:spLocks noGrp="1"/>
          </p:cNvSpPr>
          <p:nvPr>
            <p:ph type="sldNum" sz="quarter" idx="12"/>
          </p:nvPr>
        </p:nvSpPr>
        <p:spPr/>
        <p:txBody>
          <a:bodyPr/>
          <a:lstStyle/>
          <a:p>
            <a:fld id="{C340DBA5-F823-4B9E-ACF1-522F50B5F2FA}" type="slidenum">
              <a:rPr lang="en-US" smtClean="0"/>
              <a:pPr/>
              <a:t>7</a:t>
            </a:fld>
            <a:endParaRPr lang="en-US"/>
          </a:p>
        </p:txBody>
      </p:sp>
      <p:sp>
        <p:nvSpPr>
          <p:cNvPr id="2" name="Pladsholder til sidefod 1"/>
          <p:cNvSpPr>
            <a:spLocks noGrp="1"/>
          </p:cNvSpPr>
          <p:nvPr>
            <p:ph type="ftr" sz="quarter" idx="11"/>
          </p:nvPr>
        </p:nvSpPr>
        <p:spPr/>
        <p:txBody>
          <a:bodyPr/>
          <a:lstStyle/>
          <a:p>
            <a:pPr>
              <a:defRPr/>
            </a:pPr>
            <a:r>
              <a:rPr lang="nn-NO" smtClean="0"/>
              <a:t>ikek 5 - Kultur og sammenstød, kulturkoder, Interkulturel Markedskommunikation, PEST, SWOT</a:t>
            </a:r>
            <a:endParaRPr lang="en-US" dirty="0"/>
          </a:p>
        </p:txBody>
      </p:sp>
      <p:sp>
        <p:nvSpPr>
          <p:cNvPr id="7" name="Tekstboks 6"/>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solidFill>
                  <a:srgbClr val="FF0000"/>
                </a:solidFill>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33567499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quarter" idx="10"/>
          </p:nvPr>
        </p:nvSpPr>
        <p:spPr/>
        <p:txBody>
          <a:bodyPr/>
          <a:lstStyle/>
          <a:p>
            <a:pPr>
              <a:defRPr/>
            </a:pPr>
            <a:fld id="{EAD65D42-A62B-48F0-A210-CA6D145789AC}" type="datetime3">
              <a:rPr lang="en-US" smtClean="0"/>
              <a:t>1 October 2018</a:t>
            </a:fld>
            <a:endParaRPr lang="en-US"/>
          </a:p>
        </p:txBody>
      </p:sp>
      <p:sp>
        <p:nvSpPr>
          <p:cNvPr id="5" name="Pladsholder til diasnummer 4"/>
          <p:cNvSpPr>
            <a:spLocks noGrp="1"/>
          </p:cNvSpPr>
          <p:nvPr>
            <p:ph type="sldNum" sz="quarter" idx="12"/>
          </p:nvPr>
        </p:nvSpPr>
        <p:spPr/>
        <p:txBody>
          <a:bodyPr/>
          <a:lstStyle/>
          <a:p>
            <a:pPr>
              <a:defRPr/>
            </a:pPr>
            <a:fld id="{261D6B92-4A93-41D8-863C-C88292941B99}" type="slidenum">
              <a:rPr lang="en-US"/>
              <a:pPr>
                <a:defRPr/>
              </a:pPr>
              <a:t>8</a:t>
            </a:fld>
            <a:endParaRPr lang="en-US"/>
          </a:p>
        </p:txBody>
      </p:sp>
      <p:sp>
        <p:nvSpPr>
          <p:cNvPr id="6" name="Pladsholder til sidefod 5"/>
          <p:cNvSpPr>
            <a:spLocks noGrp="1"/>
          </p:cNvSpPr>
          <p:nvPr>
            <p:ph type="ftr" sz="quarter" idx="11"/>
          </p:nvPr>
        </p:nvSpPr>
        <p:spPr/>
        <p:txBody>
          <a:bodyPr/>
          <a:lstStyle/>
          <a:p>
            <a:pPr>
              <a:defRPr/>
            </a:pPr>
            <a:r>
              <a:rPr lang="nn-NO" smtClean="0"/>
              <a:t>ikek 5 - Kultur og sammenstød, kulturkoder, Interkulturel Markedskommunikation, PEST, SWOT</a:t>
            </a:r>
            <a:endParaRPr lang="en-US"/>
          </a:p>
        </p:txBody>
      </p:sp>
      <p:sp>
        <p:nvSpPr>
          <p:cNvPr id="10" name="Pladsholder til indhold 9"/>
          <p:cNvSpPr>
            <a:spLocks noGrp="1"/>
          </p:cNvSpPr>
          <p:nvPr>
            <p:ph idx="1"/>
          </p:nvPr>
        </p:nvSpPr>
        <p:spPr>
          <a:xfrm>
            <a:off x="2051720" y="260648"/>
            <a:ext cx="6635080" cy="5976664"/>
          </a:xfrm>
        </p:spPr>
        <p:txBody>
          <a:bodyPr>
            <a:normAutofit/>
          </a:bodyPr>
          <a:lstStyle/>
          <a:p>
            <a:pPr lvl="1">
              <a:buNone/>
            </a:pPr>
            <a:r>
              <a:rPr lang="da-DK" sz="2400" dirty="0" smtClean="0"/>
              <a:t>Praktisk tænkning: Tænkning er for det meste en meget praktisk aktivitet, der indgår på en integreret måde i vores handlen. I hverdagen tænker man ved at organisere sin fysiske omverden og fortælle historier om den. (</a:t>
            </a:r>
            <a:r>
              <a:rPr lang="da-DK" sz="2400" dirty="0" err="1" smtClean="0"/>
              <a:t>Levi-Strauss</a:t>
            </a:r>
            <a:r>
              <a:rPr lang="da-DK" sz="2400" dirty="0" smtClean="0"/>
              <a:t>).</a:t>
            </a:r>
            <a:endParaRPr lang="en-US" sz="2400" dirty="0" smtClean="0"/>
          </a:p>
          <a:p>
            <a:pPr lvl="1">
              <a:buNone/>
            </a:pPr>
            <a:r>
              <a:rPr lang="da-DK" sz="2400" dirty="0" smtClean="0">
                <a:solidFill>
                  <a:srgbClr val="FF0000"/>
                </a:solidFill>
              </a:rPr>
              <a:t>Social differentiering: Social differentiering spiller en afgørende rolle for forskelle i livsstil. De konkrete og mere eller mindre tilfældige artikulationsfelters udseende påvirker også vores tænkning.</a:t>
            </a:r>
            <a:endParaRPr lang="en-US" sz="2400" dirty="0" smtClean="0">
              <a:solidFill>
                <a:srgbClr val="FF0000"/>
              </a:solidFill>
            </a:endParaRPr>
          </a:p>
          <a:p>
            <a:pPr lvl="1">
              <a:buNone/>
            </a:pPr>
            <a:r>
              <a:rPr lang="da-DK" sz="2400" dirty="0" smtClean="0">
                <a:solidFill>
                  <a:srgbClr val="FF0000"/>
                </a:solidFill>
              </a:rPr>
              <a:t>Artikulationsfelt: Et område af virkeligheden, der af sociale aktører opfattes som sammenhængende og som er genstand for tale og vurdering.</a:t>
            </a:r>
          </a:p>
        </p:txBody>
      </p:sp>
      <p:sp>
        <p:nvSpPr>
          <p:cNvPr id="8" name="Tekstboks 7"/>
          <p:cNvSpPr txBox="1"/>
          <p:nvPr/>
        </p:nvSpPr>
        <p:spPr>
          <a:xfrm>
            <a:off x="0" y="404664"/>
            <a:ext cx="2088232" cy="5701561"/>
          </a:xfrm>
          <a:prstGeom prst="rect">
            <a:avLst/>
          </a:prstGeom>
          <a:noFill/>
        </p:spPr>
        <p:txBody>
          <a:bodyPr wrap="square" rtlCol="0">
            <a:spAutoFit/>
          </a:bodyPr>
          <a:lstStyle/>
          <a:p>
            <a:pPr fontAlgn="auto">
              <a:lnSpc>
                <a:spcPct val="115000"/>
              </a:lnSpc>
              <a:spcBef>
                <a:spcPts val="0"/>
              </a:spcBef>
              <a:spcAft>
                <a:spcPts val="0"/>
              </a:spcAft>
              <a:defRPr/>
            </a:pPr>
            <a:r>
              <a:rPr lang="da-DK" i="1" dirty="0">
                <a:solidFill>
                  <a:srgbClr val="FF0000"/>
                </a:solidFill>
              </a:rPr>
              <a:t>Fra modul 2</a:t>
            </a:r>
          </a:p>
          <a:p>
            <a:pPr marL="0" lvl="0" indent="0" fontAlgn="auto">
              <a:lnSpc>
                <a:spcPct val="115000"/>
              </a:lnSpc>
              <a:spcBef>
                <a:spcPts val="0"/>
              </a:spcBef>
              <a:spcAft>
                <a:spcPts val="0"/>
              </a:spcAft>
              <a:buNone/>
              <a:defRPr/>
            </a:pPr>
            <a:r>
              <a:rPr lang="en-US" dirty="0" err="1" smtClean="0">
                <a:latin typeface="+mn-lt"/>
                <a:ea typeface="Calibri"/>
                <a:cs typeface="Times New Roman"/>
              </a:rPr>
              <a:t>Opsamling</a:t>
            </a:r>
            <a:r>
              <a:rPr lang="en-US" dirty="0" smtClean="0">
                <a:latin typeface="+mn-lt"/>
                <a:ea typeface="Calibri"/>
                <a:cs typeface="Times New Roman"/>
              </a:rPr>
              <a:t> </a:t>
            </a:r>
            <a:r>
              <a:rPr lang="en-US" dirty="0" err="1" smtClean="0">
                <a:latin typeface="+mn-lt"/>
                <a:ea typeface="Calibri"/>
                <a:cs typeface="Times New Roman"/>
              </a:rPr>
              <a:t>Usunier</a:t>
            </a:r>
            <a:endParaRPr lang="en-US" dirty="0" smtClean="0">
              <a:latin typeface="+mn-lt"/>
              <a:ea typeface="Calibri"/>
              <a:cs typeface="Times New Roman"/>
            </a:endParaRPr>
          </a:p>
          <a:p>
            <a:pPr marL="0" lvl="0" indent="0" fontAlgn="auto">
              <a:lnSpc>
                <a:spcPct val="115000"/>
              </a:lnSpc>
              <a:spcBef>
                <a:spcPts val="0"/>
              </a:spcBef>
              <a:spcAft>
                <a:spcPts val="0"/>
              </a:spcAft>
              <a:buNone/>
              <a:defRPr/>
            </a:pPr>
            <a:r>
              <a:rPr lang="en-US" dirty="0" smtClean="0">
                <a:latin typeface="+mn-lt"/>
                <a:ea typeface="Calibri"/>
                <a:cs typeface="Times New Roman"/>
              </a:rPr>
              <a:t>Halls </a:t>
            </a:r>
            <a:r>
              <a:rPr lang="en-US" dirty="0" err="1" smtClean="0">
                <a:latin typeface="+mn-lt"/>
                <a:ea typeface="Calibri"/>
                <a:cs typeface="Times New Roman"/>
              </a:rPr>
              <a:t>kontekstteori</a:t>
            </a:r>
            <a:endParaRPr lang="en-US" dirty="0" smtClean="0">
              <a:latin typeface="+mn-lt"/>
              <a:ea typeface="Calibri"/>
              <a:cs typeface="Times New Roman"/>
            </a:endParaRPr>
          </a:p>
          <a:p>
            <a:pPr marL="0" lvl="0" indent="0" fontAlgn="auto">
              <a:lnSpc>
                <a:spcPct val="115000"/>
              </a:lnSpc>
              <a:spcBef>
                <a:spcPts val="0"/>
              </a:spcBef>
              <a:spcAft>
                <a:spcPts val="0"/>
              </a:spcAft>
              <a:buNone/>
              <a:defRPr/>
            </a:pPr>
            <a:r>
              <a:rPr lang="en-US" dirty="0" smtClean="0">
                <a:latin typeface="+mn-lt"/>
                <a:ea typeface="Calibri"/>
                <a:cs typeface="Times New Roman"/>
              </a:rPr>
              <a:t>Canvasmodellen</a:t>
            </a:r>
          </a:p>
          <a:p>
            <a:pPr marL="0" lvl="0" indent="0" fontAlgn="auto">
              <a:lnSpc>
                <a:spcPct val="115000"/>
              </a:lnSpc>
              <a:spcBef>
                <a:spcPts val="0"/>
              </a:spcBef>
              <a:spcAft>
                <a:spcPts val="0"/>
              </a:spcAft>
              <a:buNone/>
              <a:defRPr/>
            </a:pPr>
            <a:r>
              <a:rPr lang="en-US" dirty="0" smtClean="0">
                <a:latin typeface="+mn-lt"/>
                <a:cs typeface="Times New Roman"/>
              </a:rPr>
              <a:t>The Undertow of Culture</a:t>
            </a:r>
          </a:p>
          <a:p>
            <a:pPr marL="0" lvl="0" indent="0" fontAlgn="auto">
              <a:lnSpc>
                <a:spcPct val="115000"/>
              </a:lnSpc>
              <a:spcBef>
                <a:spcPts val="0"/>
              </a:spcBef>
              <a:spcAft>
                <a:spcPts val="0"/>
              </a:spcAft>
              <a:buNone/>
              <a:defRPr/>
            </a:pPr>
            <a:r>
              <a:rPr lang="en-US" dirty="0" err="1" smtClean="0">
                <a:latin typeface="+mn-lt"/>
                <a:cs typeface="Times New Roman"/>
              </a:rPr>
              <a:t>Dansker</a:t>
            </a:r>
            <a:r>
              <a:rPr lang="en-US" dirty="0" smtClean="0">
                <a:latin typeface="+mn-lt"/>
                <a:cs typeface="Times New Roman"/>
              </a:rPr>
              <a:t>, </a:t>
            </a:r>
            <a:r>
              <a:rPr lang="en-US" dirty="0" err="1" smtClean="0">
                <a:latin typeface="+mn-lt"/>
                <a:cs typeface="Times New Roman"/>
              </a:rPr>
              <a:t>kend</a:t>
            </a:r>
            <a:r>
              <a:rPr lang="en-US" dirty="0" smtClean="0">
                <a:latin typeface="+mn-lt"/>
                <a:cs typeface="Times New Roman"/>
              </a:rPr>
              <a:t> dig </a:t>
            </a:r>
            <a:r>
              <a:rPr lang="en-US" dirty="0" err="1" smtClean="0">
                <a:latin typeface="+mn-lt"/>
                <a:cs typeface="Times New Roman"/>
              </a:rPr>
              <a:t>selv</a:t>
            </a:r>
            <a:endParaRPr lang="da-DK" dirty="0">
              <a:latin typeface="+mn-lt"/>
            </a:endParaRPr>
          </a:p>
          <a:p>
            <a:pPr marL="0" lvl="0" indent="0">
              <a:lnSpc>
                <a:spcPct val="115000"/>
              </a:lnSpc>
              <a:spcAft>
                <a:spcPts val="0"/>
              </a:spcAft>
              <a:buNone/>
            </a:pPr>
            <a:r>
              <a:rPr lang="da-DK" dirty="0" smtClean="0">
                <a:latin typeface="+mn-lt"/>
              </a:rPr>
              <a:t>Kommunikation </a:t>
            </a:r>
            <a:r>
              <a:rPr lang="da-DK" dirty="0">
                <a:latin typeface="+mn-lt"/>
              </a:rPr>
              <a:t>mellem </a:t>
            </a:r>
            <a:r>
              <a:rPr lang="da-DK" dirty="0" smtClean="0">
                <a:latin typeface="+mn-lt"/>
              </a:rPr>
              <a:t>kulturer</a:t>
            </a:r>
          </a:p>
          <a:p>
            <a:pPr marL="0" lvl="0" indent="0">
              <a:lnSpc>
                <a:spcPct val="115000"/>
              </a:lnSpc>
              <a:spcAft>
                <a:spcPts val="0"/>
              </a:spcAft>
              <a:buNone/>
            </a:pPr>
            <a:r>
              <a:rPr lang="da-DK" dirty="0" smtClean="0">
                <a:latin typeface="+mn-lt"/>
              </a:rPr>
              <a:t>Organisations-kulturer</a:t>
            </a:r>
          </a:p>
          <a:p>
            <a:pPr marL="0" lvl="0" indent="0">
              <a:lnSpc>
                <a:spcPct val="115000"/>
              </a:lnSpc>
              <a:spcAft>
                <a:spcPts val="0"/>
              </a:spcAft>
              <a:buNone/>
            </a:pPr>
            <a:r>
              <a:rPr lang="da-DK" dirty="0" smtClean="0">
                <a:solidFill>
                  <a:srgbClr val="FF0000"/>
                </a:solidFill>
                <a:latin typeface="+mn-lt"/>
              </a:rPr>
              <a:t>Hvis din nabo…</a:t>
            </a:r>
            <a:r>
              <a:rPr lang="da-DK" dirty="0">
                <a:latin typeface="+mn-lt"/>
              </a:rPr>
              <a:t/>
            </a:r>
            <a:br>
              <a:rPr lang="da-DK" dirty="0">
                <a:latin typeface="+mn-lt"/>
              </a:rPr>
            </a:br>
            <a:r>
              <a:rPr lang="da-DK" dirty="0" smtClean="0">
                <a:latin typeface="+mn-lt"/>
              </a:rPr>
              <a:t>Minerva-modellen</a:t>
            </a:r>
            <a:r>
              <a:rPr lang="da-DK" dirty="0">
                <a:latin typeface="+mn-lt"/>
              </a:rPr>
              <a:t/>
            </a:r>
            <a:br>
              <a:rPr lang="da-DK" dirty="0">
                <a:latin typeface="+mn-lt"/>
              </a:rPr>
            </a:br>
            <a:r>
              <a:rPr lang="da-DK" dirty="0">
                <a:latin typeface="+mn-lt"/>
              </a:rPr>
              <a:t>National identitet</a:t>
            </a:r>
          </a:p>
          <a:p>
            <a:r>
              <a:rPr lang="en-US" dirty="0">
                <a:latin typeface="+mn-lt"/>
              </a:rPr>
              <a:t>How to win a cosmic </a:t>
            </a:r>
            <a:r>
              <a:rPr lang="en-US" dirty="0" smtClean="0">
                <a:latin typeface="+mn-lt"/>
              </a:rPr>
              <a:t>war</a:t>
            </a:r>
          </a:p>
          <a:p>
            <a:r>
              <a:rPr lang="en-US" dirty="0" smtClean="0">
                <a:latin typeface="+mn-lt"/>
              </a:rPr>
              <a:t>The cultural process</a:t>
            </a:r>
            <a:endParaRPr lang="da-DK" dirty="0">
              <a:latin typeface="+mn-lt"/>
            </a:endParaRPr>
          </a:p>
        </p:txBody>
      </p:sp>
    </p:spTree>
    <p:extLst>
      <p:ext uri="{BB962C8B-B14F-4D97-AF65-F5344CB8AC3E}">
        <p14:creationId xmlns:p14="http://schemas.microsoft.com/office/powerpoint/2010/main" val="265018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691680" y="116632"/>
            <a:ext cx="7166600" cy="5786478"/>
          </a:xfrm>
        </p:spPr>
        <p:txBody>
          <a:bodyPr>
            <a:noAutofit/>
          </a:bodyPr>
          <a:lstStyle/>
          <a:p>
            <a:pPr marL="342900" lvl="1" indent="-342900" algn="r">
              <a:buNone/>
            </a:pPr>
            <a:r>
              <a:rPr lang="fr-FR" sz="2400" dirty="0" smtClean="0">
                <a:ea typeface="Calibri"/>
                <a:cs typeface="Arial"/>
              </a:rPr>
              <a:t>Clotaire Rapaille: The Culture Code</a:t>
            </a:r>
            <a:endParaRPr lang="da-DK" sz="2400" dirty="0" smtClean="0">
              <a:ea typeface="Calibri"/>
              <a:cs typeface="Arial"/>
            </a:endParaRPr>
          </a:p>
          <a:p>
            <a:pPr>
              <a:buNone/>
            </a:pPr>
            <a:r>
              <a:rPr lang="en-US" sz="2400" dirty="0" err="1" smtClean="0">
                <a:cs typeface="Arial"/>
              </a:rPr>
              <a:t>Definér</a:t>
            </a:r>
            <a:r>
              <a:rPr lang="en-US" sz="2400" dirty="0" smtClean="0">
                <a:cs typeface="Arial"/>
              </a:rPr>
              <a:t> </a:t>
            </a:r>
            <a:r>
              <a:rPr lang="en-US" sz="2400" dirty="0" err="1" smtClean="0">
                <a:cs typeface="Arial"/>
              </a:rPr>
              <a:t>kulturkoder</a:t>
            </a:r>
            <a:r>
              <a:rPr lang="en-US" sz="2400" dirty="0" smtClean="0">
                <a:cs typeface="Arial"/>
              </a:rPr>
              <a:t>.</a:t>
            </a:r>
          </a:p>
          <a:p>
            <a:r>
              <a:rPr lang="en-US" sz="2400" dirty="0" err="1" smtClean="0">
                <a:cs typeface="Arial"/>
              </a:rPr>
              <a:t>Rapaille</a:t>
            </a:r>
            <a:r>
              <a:rPr lang="en-US" sz="2400" dirty="0" smtClean="0">
                <a:cs typeface="Arial"/>
              </a:rPr>
              <a:t>: ‘The Culture Code is the unconscious meaning we apply to any given thing – a car, a type of food, a relationship, even a country – via the culture in which we are raised.’ </a:t>
            </a:r>
          </a:p>
          <a:p>
            <a:r>
              <a:rPr lang="en-US" sz="2400" dirty="0" err="1">
                <a:cs typeface="Arial"/>
              </a:rPr>
              <a:t>Sammenlign</a:t>
            </a:r>
            <a:r>
              <a:rPr lang="en-US" sz="2400" dirty="0">
                <a:cs typeface="Arial"/>
              </a:rPr>
              <a:t> </a:t>
            </a:r>
            <a:r>
              <a:rPr lang="en-US" sz="2400" dirty="0" err="1">
                <a:cs typeface="Arial"/>
              </a:rPr>
              <a:t>ovenstående</a:t>
            </a:r>
            <a:r>
              <a:rPr lang="en-US" sz="2400" dirty="0">
                <a:cs typeface="Arial"/>
              </a:rPr>
              <a:t> med Dahls </a:t>
            </a:r>
            <a:r>
              <a:rPr lang="en-US" sz="2400" dirty="0" err="1">
                <a:cs typeface="Arial"/>
              </a:rPr>
              <a:t>betragtninger</a:t>
            </a:r>
            <a:r>
              <a:rPr lang="en-US" sz="2400" dirty="0">
                <a:cs typeface="Arial"/>
              </a:rPr>
              <a:t> </a:t>
            </a:r>
            <a:r>
              <a:rPr lang="en-US" sz="2400" dirty="0" err="1">
                <a:cs typeface="Arial"/>
              </a:rPr>
              <a:t>angående</a:t>
            </a:r>
            <a:r>
              <a:rPr lang="en-US" sz="2400" dirty="0">
                <a:cs typeface="Arial"/>
              </a:rPr>
              <a:t> social </a:t>
            </a:r>
            <a:r>
              <a:rPr lang="en-US" sz="2400" dirty="0" err="1">
                <a:cs typeface="Arial"/>
              </a:rPr>
              <a:t>differentiering</a:t>
            </a:r>
            <a:r>
              <a:rPr lang="en-US" sz="2400" dirty="0">
                <a:cs typeface="Arial"/>
              </a:rPr>
              <a:t> </a:t>
            </a:r>
            <a:r>
              <a:rPr lang="en-US" sz="2400" dirty="0" err="1">
                <a:cs typeface="Arial"/>
              </a:rPr>
              <a:t>og</a:t>
            </a:r>
            <a:r>
              <a:rPr lang="en-US" sz="2400" dirty="0">
                <a:cs typeface="Arial"/>
              </a:rPr>
              <a:t> </a:t>
            </a:r>
            <a:r>
              <a:rPr lang="en-US" sz="2400" dirty="0" err="1">
                <a:cs typeface="Arial"/>
              </a:rPr>
              <a:t>artikulationsfelter</a:t>
            </a:r>
            <a:endParaRPr lang="en-US" sz="2400" dirty="0">
              <a:cs typeface="Arial"/>
            </a:endParaRPr>
          </a:p>
          <a:p>
            <a:r>
              <a:rPr lang="en-US" sz="2400" dirty="0" err="1" smtClean="0">
                <a:cs typeface="Arial"/>
              </a:rPr>
              <a:t>Ubevidste</a:t>
            </a:r>
            <a:r>
              <a:rPr lang="en-US" sz="2400" dirty="0" smtClean="0">
                <a:cs typeface="Arial"/>
              </a:rPr>
              <a:t> </a:t>
            </a:r>
            <a:r>
              <a:rPr lang="en-US" sz="2400" dirty="0" err="1" smtClean="0">
                <a:cs typeface="Arial"/>
              </a:rPr>
              <a:t>kulturelt</a:t>
            </a:r>
            <a:r>
              <a:rPr lang="en-US" sz="2400" dirty="0" smtClean="0">
                <a:cs typeface="Arial"/>
              </a:rPr>
              <a:t> </a:t>
            </a:r>
            <a:r>
              <a:rPr lang="en-US" sz="2400" dirty="0" err="1" smtClean="0">
                <a:cs typeface="Arial"/>
              </a:rPr>
              <a:t>betingede</a:t>
            </a:r>
            <a:r>
              <a:rPr lang="en-US" sz="2400" dirty="0" smtClean="0">
                <a:cs typeface="Arial"/>
              </a:rPr>
              <a:t> </a:t>
            </a:r>
            <a:r>
              <a:rPr lang="en-US" sz="2400" dirty="0" err="1" smtClean="0">
                <a:cs typeface="Arial"/>
              </a:rPr>
              <a:t>konnotationer</a:t>
            </a:r>
            <a:endParaRPr lang="en-US" sz="2400" dirty="0" smtClean="0">
              <a:cs typeface="Arial"/>
            </a:endParaRPr>
          </a:p>
          <a:p>
            <a:r>
              <a:rPr lang="da-DK" sz="2400" dirty="0" smtClean="0">
                <a:cs typeface="Arial"/>
              </a:rPr>
              <a:t>Se også </a:t>
            </a:r>
            <a:r>
              <a:rPr lang="da-DK" sz="2400" u="sng" dirty="0" smtClean="0">
                <a:cs typeface="Arial"/>
                <a:hlinkClick r:id="rId2"/>
              </a:rPr>
              <a:t>http://www.pbs.org/wgbh/pages/frontline/video/flv/generic.html?s=frol02s49eq74&amp;continuous=1</a:t>
            </a:r>
            <a:r>
              <a:rPr lang="da-DK" sz="2400" u="sng" dirty="0" smtClean="0">
                <a:cs typeface="Arial"/>
              </a:rPr>
              <a:t> </a:t>
            </a:r>
            <a:r>
              <a:rPr lang="da-DK" sz="2400" dirty="0" smtClean="0">
                <a:cs typeface="Arial"/>
              </a:rPr>
              <a:t> </a:t>
            </a:r>
          </a:p>
          <a:p>
            <a:r>
              <a:rPr lang="da-DK" sz="2400" dirty="0" smtClean="0">
                <a:cs typeface="Arial"/>
              </a:rPr>
              <a:t>eller </a:t>
            </a:r>
            <a:r>
              <a:rPr lang="da-DK" sz="2400" u="sng" dirty="0">
                <a:cs typeface="Arial"/>
                <a:hlinkClick r:id="rId3"/>
              </a:rPr>
              <a:t>https://</a:t>
            </a:r>
            <a:r>
              <a:rPr lang="da-DK" sz="2400" u="sng" dirty="0" smtClean="0">
                <a:cs typeface="Arial"/>
                <a:hlinkClick r:id="rId3"/>
              </a:rPr>
              <a:t>www.youtube.com/watch?v=DtNmkMo-pOc</a:t>
            </a:r>
            <a:r>
              <a:rPr lang="da-DK" sz="2400" u="sng" dirty="0" smtClean="0">
                <a:cs typeface="Arial"/>
              </a:rPr>
              <a:t> </a:t>
            </a:r>
            <a:r>
              <a:rPr lang="da-DK" sz="2400" dirty="0" smtClean="0">
                <a:cs typeface="Arial"/>
              </a:rPr>
              <a:t>  især </a:t>
            </a:r>
            <a:r>
              <a:rPr lang="da-DK" sz="2400" dirty="0">
                <a:cs typeface="Arial"/>
              </a:rPr>
              <a:t>efter 41:28</a:t>
            </a:r>
          </a:p>
          <a:p>
            <a:pPr marL="342900" lvl="1" indent="-342900">
              <a:buNone/>
            </a:pPr>
            <a:r>
              <a:rPr lang="da-DK" sz="2400" dirty="0" smtClean="0">
                <a:cs typeface="Arial"/>
              </a:rPr>
              <a:t>Kommentér </a:t>
            </a:r>
            <a:r>
              <a:rPr lang="da-DK" sz="2400" dirty="0" err="1">
                <a:cs typeface="Arial"/>
              </a:rPr>
              <a:t>Rapailles</a:t>
            </a:r>
            <a:r>
              <a:rPr lang="da-DK" sz="2400" dirty="0">
                <a:cs typeface="Arial"/>
              </a:rPr>
              <a:t> metode </a:t>
            </a:r>
            <a:endParaRPr lang="da-DK" sz="2400" dirty="0" smtClean="0">
              <a:cs typeface="Arial"/>
            </a:endParaRPr>
          </a:p>
          <a:p>
            <a:pPr marL="0" lvl="1" indent="0">
              <a:buNone/>
            </a:pPr>
            <a:endParaRPr lang="en-US" sz="2400" dirty="0"/>
          </a:p>
        </p:txBody>
      </p:sp>
      <p:sp>
        <p:nvSpPr>
          <p:cNvPr id="4" name="Pladsholder til dato 3"/>
          <p:cNvSpPr>
            <a:spLocks noGrp="1"/>
          </p:cNvSpPr>
          <p:nvPr>
            <p:ph type="dt" sz="half" idx="10"/>
          </p:nvPr>
        </p:nvSpPr>
        <p:spPr/>
        <p:txBody>
          <a:bodyPr/>
          <a:lstStyle/>
          <a:p>
            <a:fld id="{8AB6C26B-DFD3-476A-8E28-587CF38EEA9A}" type="datetime3">
              <a:rPr lang="en-US" smtClean="0"/>
              <a:t>1 October 2018</a:t>
            </a:fld>
            <a:endParaRPr lang="en-US" dirty="0"/>
          </a:p>
        </p:txBody>
      </p:sp>
      <p:sp>
        <p:nvSpPr>
          <p:cNvPr id="5" name="Pladsholder til diasnummer 4"/>
          <p:cNvSpPr>
            <a:spLocks noGrp="1"/>
          </p:cNvSpPr>
          <p:nvPr>
            <p:ph type="sldNum" sz="quarter" idx="12"/>
          </p:nvPr>
        </p:nvSpPr>
        <p:spPr/>
        <p:txBody>
          <a:bodyPr/>
          <a:lstStyle/>
          <a:p>
            <a:fld id="{C340DBA5-F823-4B9E-ACF1-522F50B5F2FA}" type="slidenum">
              <a:rPr lang="en-US" smtClean="0"/>
              <a:pPr/>
              <a:t>9</a:t>
            </a:fld>
            <a:endParaRPr lang="en-US"/>
          </a:p>
        </p:txBody>
      </p:sp>
      <p:sp>
        <p:nvSpPr>
          <p:cNvPr id="2" name="Pladsholder til sidefod 1"/>
          <p:cNvSpPr>
            <a:spLocks noGrp="1"/>
          </p:cNvSpPr>
          <p:nvPr>
            <p:ph type="ftr" sz="quarter" idx="11"/>
          </p:nvPr>
        </p:nvSpPr>
        <p:spPr/>
        <p:txBody>
          <a:bodyPr/>
          <a:lstStyle/>
          <a:p>
            <a:pPr>
              <a:defRPr/>
            </a:pPr>
            <a:r>
              <a:rPr lang="nn-NO" smtClean="0"/>
              <a:t>ikek 5 - Kultur og sammenstød, kulturkoder, Interkulturel Markedskommunikation, PEST, SWOT</a:t>
            </a:r>
            <a:endParaRPr lang="en-US" dirty="0"/>
          </a:p>
        </p:txBody>
      </p:sp>
      <p:sp>
        <p:nvSpPr>
          <p:cNvPr id="7" name="Tekstboks 6"/>
          <p:cNvSpPr txBox="1"/>
          <p:nvPr/>
        </p:nvSpPr>
        <p:spPr>
          <a:xfrm>
            <a:off x="0" y="1484784"/>
            <a:ext cx="1702618" cy="4327338"/>
          </a:xfrm>
          <a:prstGeom prst="rect">
            <a:avLst/>
          </a:prstGeom>
          <a:noFill/>
        </p:spPr>
        <p:txBody>
          <a:bodyPr wrap="square" rtlCol="0">
            <a:spAutoFit/>
          </a:bodyPr>
          <a:lstStyle/>
          <a:p>
            <a:pPr marL="0" lvl="0" indent="0" fontAlgn="auto">
              <a:lnSpc>
                <a:spcPct val="115000"/>
              </a:lnSpc>
              <a:spcBef>
                <a:spcPts val="0"/>
              </a:spcBef>
              <a:spcAft>
                <a:spcPts val="0"/>
              </a:spcAft>
              <a:buNone/>
              <a:defRPr/>
            </a:pPr>
            <a:r>
              <a:rPr lang="da-DK" sz="1600" dirty="0" smtClean="0">
                <a:latin typeface="+mj-lt"/>
              </a:rPr>
              <a:t>Præsentation af landebrief</a:t>
            </a:r>
          </a:p>
          <a:p>
            <a:pPr fontAlgn="auto">
              <a:lnSpc>
                <a:spcPct val="115000"/>
              </a:lnSpc>
              <a:spcBef>
                <a:spcPts val="0"/>
              </a:spcBef>
              <a:spcAft>
                <a:spcPts val="0"/>
              </a:spcAft>
              <a:defRPr/>
            </a:pPr>
            <a:r>
              <a:rPr lang="da-DK" sz="1600" dirty="0" smtClean="0">
                <a:latin typeface="+mj-lt"/>
              </a:rPr>
              <a:t>Antropologiske indfaldsvinkler</a:t>
            </a:r>
          </a:p>
          <a:p>
            <a:pPr fontAlgn="auto">
              <a:lnSpc>
                <a:spcPct val="115000"/>
              </a:lnSpc>
              <a:spcBef>
                <a:spcPts val="0"/>
              </a:spcBef>
              <a:spcAft>
                <a:spcPts val="0"/>
              </a:spcAft>
              <a:defRPr/>
            </a:pPr>
            <a:r>
              <a:rPr lang="da-DK" sz="1600" dirty="0" smtClean="0">
                <a:latin typeface="+mj-lt"/>
              </a:rPr>
              <a:t>Dansk kultur</a:t>
            </a:r>
          </a:p>
          <a:p>
            <a:pPr fontAlgn="auto">
              <a:lnSpc>
                <a:spcPct val="115000"/>
              </a:lnSpc>
              <a:spcBef>
                <a:spcPts val="0"/>
              </a:spcBef>
              <a:spcAft>
                <a:spcPts val="0"/>
              </a:spcAft>
              <a:defRPr/>
            </a:pPr>
            <a:r>
              <a:rPr lang="da-DK" sz="1600" dirty="0" smtClean="0">
                <a:solidFill>
                  <a:srgbClr val="FF0000"/>
                </a:solidFill>
                <a:latin typeface="+mj-lt"/>
              </a:rPr>
              <a:t>Kulturkoder</a:t>
            </a:r>
          </a:p>
          <a:p>
            <a:r>
              <a:rPr lang="da-DK" sz="1600" dirty="0">
                <a:latin typeface="+mj-lt"/>
              </a:rPr>
              <a:t>Virksomhedens virkefelter</a:t>
            </a:r>
          </a:p>
          <a:p>
            <a:r>
              <a:rPr lang="da-DK" sz="1600" dirty="0" err="1">
                <a:latin typeface="+mj-lt"/>
              </a:rPr>
              <a:t>Canvasmodellen</a:t>
            </a:r>
            <a:endParaRPr lang="da-DK" sz="1600" dirty="0">
              <a:latin typeface="+mj-lt"/>
            </a:endParaRPr>
          </a:p>
          <a:p>
            <a:r>
              <a:rPr lang="da-DK" sz="1600" dirty="0">
                <a:latin typeface="+mj-lt"/>
              </a:rPr>
              <a:t>Intern analyse</a:t>
            </a:r>
          </a:p>
          <a:p>
            <a:r>
              <a:rPr lang="da-DK" sz="1600" dirty="0">
                <a:latin typeface="+mj-lt"/>
              </a:rPr>
              <a:t>Ekstern analyse</a:t>
            </a:r>
          </a:p>
          <a:p>
            <a:r>
              <a:rPr lang="da-DK" sz="1600" dirty="0">
                <a:latin typeface="+mj-lt"/>
              </a:rPr>
              <a:t>PEST</a:t>
            </a:r>
          </a:p>
          <a:p>
            <a:r>
              <a:rPr lang="da-DK" sz="1600" dirty="0">
                <a:latin typeface="+mj-lt"/>
              </a:rPr>
              <a:t>SWOT-analyse</a:t>
            </a:r>
          </a:p>
          <a:p>
            <a:endParaRPr lang="da-DK" sz="1600" dirty="0">
              <a:latin typeface="+mj-lt"/>
            </a:endParaRPr>
          </a:p>
          <a:p>
            <a:pPr fontAlgn="auto">
              <a:lnSpc>
                <a:spcPct val="115000"/>
              </a:lnSpc>
              <a:spcBef>
                <a:spcPts val="0"/>
              </a:spcBef>
              <a:spcAft>
                <a:spcPts val="0"/>
              </a:spcAft>
              <a:defRPr/>
            </a:pPr>
            <a:endParaRPr lang="da-DK" sz="1600" dirty="0" smtClean="0">
              <a:latin typeface="+mj-lt"/>
            </a:endParaRPr>
          </a:p>
          <a:p>
            <a:pPr fontAlgn="auto">
              <a:lnSpc>
                <a:spcPct val="115000"/>
              </a:lnSpc>
              <a:spcBef>
                <a:spcPts val="0"/>
              </a:spcBef>
              <a:spcAft>
                <a:spcPts val="0"/>
              </a:spcAft>
              <a:defRPr/>
            </a:pPr>
            <a:endParaRPr lang="da-DK" sz="1600" dirty="0" smtClean="0">
              <a:latin typeface="+mj-lt"/>
            </a:endParaRPr>
          </a:p>
        </p:txBody>
      </p:sp>
    </p:spTree>
    <p:extLst>
      <p:ext uri="{BB962C8B-B14F-4D97-AF65-F5344CB8AC3E}">
        <p14:creationId xmlns:p14="http://schemas.microsoft.com/office/powerpoint/2010/main" val="23879985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2899</TotalTime>
  <Words>1268</Words>
  <Application>Microsoft Office PowerPoint</Application>
  <PresentationFormat>Skærmshow (4:3)</PresentationFormat>
  <Paragraphs>459</Paragraphs>
  <Slides>21</Slides>
  <Notes>0</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Kontortema</vt:lpstr>
      <vt:lpstr>Interkulturel Erhvervskommunikation  ikek 5  Kultur og sammenstød The Culture Code Interkulturel markedskommunikation PEST og SWOT  efterår 2018  KU - Ezio Pillon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nb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interkulturel erhvervskommunikation – ikek.dk</dc:title>
  <dc:creator>e</dc:creator>
  <cp:lastModifiedBy>e</cp:lastModifiedBy>
  <cp:revision>254</cp:revision>
  <dcterms:created xsi:type="dcterms:W3CDTF">2008-09-05T03:42:56Z</dcterms:created>
  <dcterms:modified xsi:type="dcterms:W3CDTF">2018-10-01T10:54:16Z</dcterms:modified>
</cp:coreProperties>
</file>